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33" r:id="rId2"/>
    <p:sldId id="331" r:id="rId3"/>
    <p:sldId id="432" r:id="rId4"/>
    <p:sldId id="433" r:id="rId5"/>
    <p:sldId id="434" r:id="rId6"/>
    <p:sldId id="435" r:id="rId7"/>
    <p:sldId id="436" r:id="rId8"/>
    <p:sldId id="437" r:id="rId9"/>
    <p:sldId id="431" r:id="rId10"/>
  </p:sldIdLst>
  <p:sldSz cx="16256000" cy="9145588"/>
  <p:notesSz cx="6858000" cy="9144000"/>
  <p:custDataLst>
    <p:tags r:id="rId13"/>
  </p:custDataLst>
  <p:defaultTextStyle>
    <a:defPPr>
      <a:defRPr lang="da-DK"/>
    </a:defPPr>
    <a:lvl1pPr marL="0" algn="l" defTabSz="1222217" rtl="0" eaLnBrk="1" latinLnBrk="0" hangingPunct="1">
      <a:defRPr sz="2400" kern="1200">
        <a:solidFill>
          <a:schemeClr val="tx1"/>
        </a:solidFill>
        <a:latin typeface="+mn-lt"/>
        <a:ea typeface="+mn-ea"/>
        <a:cs typeface="+mn-cs"/>
      </a:defRPr>
    </a:lvl1pPr>
    <a:lvl2pPr marL="611109" algn="l" defTabSz="1222217" rtl="0" eaLnBrk="1" latinLnBrk="0" hangingPunct="1">
      <a:defRPr sz="2400" kern="1200">
        <a:solidFill>
          <a:schemeClr val="tx1"/>
        </a:solidFill>
        <a:latin typeface="+mn-lt"/>
        <a:ea typeface="+mn-ea"/>
        <a:cs typeface="+mn-cs"/>
      </a:defRPr>
    </a:lvl2pPr>
    <a:lvl3pPr marL="1222217" algn="l" defTabSz="1222217" rtl="0" eaLnBrk="1" latinLnBrk="0" hangingPunct="1">
      <a:defRPr sz="2400" kern="1200">
        <a:solidFill>
          <a:schemeClr val="tx1"/>
        </a:solidFill>
        <a:latin typeface="+mn-lt"/>
        <a:ea typeface="+mn-ea"/>
        <a:cs typeface="+mn-cs"/>
      </a:defRPr>
    </a:lvl3pPr>
    <a:lvl4pPr marL="1833326" algn="l" defTabSz="1222217" rtl="0" eaLnBrk="1" latinLnBrk="0" hangingPunct="1">
      <a:defRPr sz="2400" kern="1200">
        <a:solidFill>
          <a:schemeClr val="tx1"/>
        </a:solidFill>
        <a:latin typeface="+mn-lt"/>
        <a:ea typeface="+mn-ea"/>
        <a:cs typeface="+mn-cs"/>
      </a:defRPr>
    </a:lvl4pPr>
    <a:lvl5pPr marL="2444435" algn="l" defTabSz="1222217" rtl="0" eaLnBrk="1" latinLnBrk="0" hangingPunct="1">
      <a:defRPr sz="2400" kern="1200">
        <a:solidFill>
          <a:schemeClr val="tx1"/>
        </a:solidFill>
        <a:latin typeface="+mn-lt"/>
        <a:ea typeface="+mn-ea"/>
        <a:cs typeface="+mn-cs"/>
      </a:defRPr>
    </a:lvl5pPr>
    <a:lvl6pPr marL="3055544" algn="l" defTabSz="1222217" rtl="0" eaLnBrk="1" latinLnBrk="0" hangingPunct="1">
      <a:defRPr sz="2400" kern="1200">
        <a:solidFill>
          <a:schemeClr val="tx1"/>
        </a:solidFill>
        <a:latin typeface="+mn-lt"/>
        <a:ea typeface="+mn-ea"/>
        <a:cs typeface="+mn-cs"/>
      </a:defRPr>
    </a:lvl6pPr>
    <a:lvl7pPr marL="3666652" algn="l" defTabSz="1222217" rtl="0" eaLnBrk="1" latinLnBrk="0" hangingPunct="1">
      <a:defRPr sz="2400" kern="1200">
        <a:solidFill>
          <a:schemeClr val="tx1"/>
        </a:solidFill>
        <a:latin typeface="+mn-lt"/>
        <a:ea typeface="+mn-ea"/>
        <a:cs typeface="+mn-cs"/>
      </a:defRPr>
    </a:lvl7pPr>
    <a:lvl8pPr marL="4277761" algn="l" defTabSz="1222217" rtl="0" eaLnBrk="1" latinLnBrk="0" hangingPunct="1">
      <a:defRPr sz="2400" kern="1200">
        <a:solidFill>
          <a:schemeClr val="tx1"/>
        </a:solidFill>
        <a:latin typeface="+mn-lt"/>
        <a:ea typeface="+mn-ea"/>
        <a:cs typeface="+mn-cs"/>
      </a:defRPr>
    </a:lvl8pPr>
    <a:lvl9pPr marL="4888870" algn="l" defTabSz="122221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2">
          <p15:clr>
            <a:srgbClr val="A4A3A4"/>
          </p15:clr>
        </p15:guide>
        <p15:guide id="2" pos="51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8100"/>
    <a:srgbClr val="F7931E"/>
    <a:srgbClr val="ABBC06"/>
    <a:srgbClr val="3C7E9E"/>
    <a:srgbClr val="D53215"/>
    <a:srgbClr val="7F7F7F"/>
    <a:srgbClr val="D0D8E8"/>
    <a:srgbClr val="FFFFFF"/>
    <a:srgbClr val="F7964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6" autoAdjust="0"/>
    <p:restoredTop sz="86064" autoAdjust="0"/>
  </p:normalViewPr>
  <p:slideViewPr>
    <p:cSldViewPr snapToGrid="0">
      <p:cViewPr varScale="1">
        <p:scale>
          <a:sx n="43" d="100"/>
          <a:sy n="43" d="100"/>
        </p:scale>
        <p:origin x="1128" y="60"/>
      </p:cViewPr>
      <p:guideLst>
        <p:guide orient="horz" pos="2882"/>
        <p:guide pos="5122"/>
      </p:guideLst>
    </p:cSldViewPr>
  </p:slideViewPr>
  <p:outlineViewPr>
    <p:cViewPr>
      <p:scale>
        <a:sx n="33" d="100"/>
        <a:sy n="33" d="100"/>
      </p:scale>
      <p:origin x="0" y="7507"/>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3130"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A407B2-1C2A-43DC-A65E-A52872FA80D1}" type="datetimeFigureOut">
              <a:rPr lang="da-DK" smtClean="0"/>
              <a:pPr/>
              <a:t>05-11-2018</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443B30-BC28-40F6-A66E-220FC263391F}" type="slidenum">
              <a:rPr lang="da-DK" smtClean="0"/>
              <a:pPr/>
              <a:t>‹nr.›</a:t>
            </a:fld>
            <a:endParaRPr lang="da-DK"/>
          </a:p>
        </p:txBody>
      </p:sp>
    </p:spTree>
    <p:extLst>
      <p:ext uri="{BB962C8B-B14F-4D97-AF65-F5344CB8AC3E}">
        <p14:creationId xmlns:p14="http://schemas.microsoft.com/office/powerpoint/2010/main" val="3362115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B057E0-FEDE-4C7D-91DE-32E149041D7E}" type="datetimeFigureOut">
              <a:rPr lang="da-DK" smtClean="0"/>
              <a:pPr/>
              <a:t>05-11-2018</a:t>
            </a:fld>
            <a:endParaRPr lang="da-DK"/>
          </a:p>
        </p:txBody>
      </p:sp>
      <p:sp>
        <p:nvSpPr>
          <p:cNvPr id="4" name="Pladsholder til diasbillede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EDDCED-4F3B-47DD-A2B3-5F65674F1628}" type="slidenum">
              <a:rPr lang="da-DK" smtClean="0"/>
              <a:pPr/>
              <a:t>‹nr.›</a:t>
            </a:fld>
            <a:endParaRPr lang="da-DK"/>
          </a:p>
        </p:txBody>
      </p:sp>
    </p:spTree>
    <p:extLst>
      <p:ext uri="{BB962C8B-B14F-4D97-AF65-F5344CB8AC3E}">
        <p14:creationId xmlns:p14="http://schemas.microsoft.com/office/powerpoint/2010/main" val="1535477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382588" y="685800"/>
            <a:ext cx="6092825" cy="3429000"/>
          </a:xfrm>
          <a:ln/>
        </p:spPr>
      </p:sp>
      <p:sp>
        <p:nvSpPr>
          <p:cNvPr id="16386"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Peter </a:t>
            </a:r>
            <a:r>
              <a:rPr lang="en-US" sz="1200" kern="1200" dirty="0" err="1" smtClean="0">
                <a:solidFill>
                  <a:schemeClr val="tx1"/>
                </a:solidFill>
                <a:effectLst/>
                <a:latin typeface="+mn-lt"/>
                <a:ea typeface="+mn-ea"/>
                <a:cs typeface="+mn-cs"/>
              </a:rPr>
              <a:t>Kraljic</a:t>
            </a:r>
            <a:r>
              <a:rPr lang="en-US" sz="1200" kern="1200" dirty="0" smtClean="0">
                <a:solidFill>
                  <a:schemeClr val="tx1"/>
                </a:solidFill>
                <a:effectLst/>
                <a:latin typeface="+mn-lt"/>
                <a:ea typeface="+mn-ea"/>
                <a:cs typeface="+mn-cs"/>
              </a:rPr>
              <a:t> Matrix was first described in an article "Purchasing must become Supply Management" in the Harvard Business Review Sep-Oct 1983 edition. </a:t>
            </a:r>
            <a:endParaRPr lang="da-DK" sz="1200" kern="120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1552890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t>
            </a:r>
            <a:r>
              <a:rPr lang="en-US" sz="1200" kern="1200" dirty="0" err="1" smtClean="0">
                <a:solidFill>
                  <a:schemeClr val="tx1"/>
                </a:solidFill>
                <a:effectLst/>
                <a:latin typeface="+mn-lt"/>
                <a:ea typeface="+mn-ea"/>
                <a:cs typeface="+mn-cs"/>
              </a:rPr>
              <a:t>Kraljic</a:t>
            </a:r>
            <a:r>
              <a:rPr lang="en-US" sz="1200" kern="1200" dirty="0" smtClean="0">
                <a:solidFill>
                  <a:schemeClr val="tx1"/>
                </a:solidFill>
                <a:effectLst/>
                <a:latin typeface="+mn-lt"/>
                <a:ea typeface="+mn-ea"/>
                <a:cs typeface="+mn-cs"/>
              </a:rPr>
              <a:t> Matrix is used to analyze the purchasing portfolio of a firm and thereby support corresponding decisions and actions regarding purchasing of commodities</a:t>
            </a:r>
            <a:r>
              <a:rPr lang="en-US" sz="1200" kern="1200" baseline="0" dirty="0" smtClean="0">
                <a:solidFill>
                  <a:schemeClr val="tx1"/>
                </a:solidFill>
                <a:effectLst/>
                <a:latin typeface="+mn-lt"/>
                <a:ea typeface="+mn-ea"/>
                <a:cs typeface="+mn-cs"/>
              </a:rPr>
              <a:t> and</a:t>
            </a:r>
            <a:r>
              <a:rPr lang="en-US" sz="1200" kern="1200" dirty="0" smtClean="0">
                <a:solidFill>
                  <a:schemeClr val="tx1"/>
                </a:solidFill>
                <a:effectLst/>
                <a:latin typeface="+mn-lt"/>
                <a:ea typeface="+mn-ea"/>
                <a:cs typeface="+mn-cs"/>
              </a:rPr>
              <a:t> products.</a:t>
            </a:r>
            <a:endParaRPr lang="da-DK"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BEDDCED-4F3B-47DD-A2B3-5F65674F1628}" type="slidenum">
              <a:rPr lang="da-DK" smtClean="0"/>
              <a:pPr/>
              <a:t>2</a:t>
            </a:fld>
            <a:endParaRPr lang="da-DK"/>
          </a:p>
        </p:txBody>
      </p:sp>
    </p:spTree>
    <p:extLst>
      <p:ext uri="{BB962C8B-B14F-4D97-AF65-F5344CB8AC3E}">
        <p14:creationId xmlns:p14="http://schemas.microsoft.com/office/powerpoint/2010/main" val="1221624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fld id="{8BEDDCED-4F3B-47DD-A2B3-5F65674F1628}" type="slidenum">
              <a:rPr lang="da-DK" smtClean="0"/>
              <a:pPr/>
              <a:t>9</a:t>
            </a:fld>
            <a:endParaRPr lang="da-DK"/>
          </a:p>
        </p:txBody>
      </p:sp>
    </p:spTree>
    <p:extLst>
      <p:ext uri="{BB962C8B-B14F-4D97-AF65-F5344CB8AC3E}">
        <p14:creationId xmlns:p14="http://schemas.microsoft.com/office/powerpoint/2010/main" val="1118936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3168AF5-5AE7-40D8-9EF2-BA5EE939C69E}" type="datetimeFigureOut">
              <a:rPr lang="da-DK" smtClean="0"/>
              <a:pPr/>
              <a:t>05-11-2018</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00101217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7E6"/>
        </a:solidFill>
        <a:effectLst/>
      </p:bgPr>
    </p:bg>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a:xfrm>
            <a:off x="812802" y="8476612"/>
            <a:ext cx="3793067" cy="486919"/>
          </a:xfrm>
          <a:prstGeom prst="rect">
            <a:avLst/>
          </a:prstGeom>
        </p:spPr>
        <p:txBody>
          <a:bodyPr vert="horz" lIns="122222" tIns="61110" rIns="122222" bIns="61110" rtlCol="0" anchor="ctr"/>
          <a:lstStyle>
            <a:lvl1pPr algn="l">
              <a:defRPr sz="1600">
                <a:solidFill>
                  <a:schemeClr val="tx1">
                    <a:tint val="75000"/>
                  </a:schemeClr>
                </a:solidFill>
              </a:defRPr>
            </a:lvl1pPr>
          </a:lstStyle>
          <a:p>
            <a:fld id="{C3168AF5-5AE7-40D8-9EF2-BA5EE939C69E}" type="datetimeFigureOut">
              <a:rPr lang="da-DK" smtClean="0"/>
              <a:pPr/>
              <a:t>05-11-2018</a:t>
            </a:fld>
            <a:endParaRPr lang="da-DK"/>
          </a:p>
        </p:txBody>
      </p:sp>
      <p:sp>
        <p:nvSpPr>
          <p:cNvPr id="5" name="Pladsholder til sidefod 4"/>
          <p:cNvSpPr>
            <a:spLocks noGrp="1"/>
          </p:cNvSpPr>
          <p:nvPr>
            <p:ph type="ftr" sz="quarter" idx="3"/>
          </p:nvPr>
        </p:nvSpPr>
        <p:spPr>
          <a:xfrm>
            <a:off x="5554138" y="8476612"/>
            <a:ext cx="5147731" cy="486919"/>
          </a:xfrm>
          <a:prstGeom prst="rect">
            <a:avLst/>
          </a:prstGeom>
        </p:spPr>
        <p:txBody>
          <a:bodyPr vert="horz" lIns="122222" tIns="61110" rIns="122222" bIns="61110" rtlCol="0" anchor="ctr"/>
          <a:lstStyle>
            <a:lvl1pPr algn="ctr">
              <a:defRPr sz="16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11650135" y="8476612"/>
            <a:ext cx="3793067" cy="486919"/>
          </a:xfrm>
          <a:prstGeom prst="rect">
            <a:avLst/>
          </a:prstGeom>
        </p:spPr>
        <p:txBody>
          <a:bodyPr vert="horz" lIns="122222" tIns="61110" rIns="122222" bIns="61110" rtlCol="0" anchor="ctr"/>
          <a:lstStyle>
            <a:lvl1pPr algn="r">
              <a:defRPr sz="1600">
                <a:solidFill>
                  <a:schemeClr val="tx1">
                    <a:tint val="75000"/>
                  </a:schemeClr>
                </a:solidFill>
              </a:defRPr>
            </a:lvl1pPr>
          </a:lstStyle>
          <a:p>
            <a:fld id="{F9A650B7-67A5-4A6E-944B-DBFCFD6D046C}" type="slidenum">
              <a:rPr lang="da-DK" smtClean="0"/>
              <a:pPr/>
              <a:t>‹nr.›</a:t>
            </a:fld>
            <a:endParaRPr lang="da-DK"/>
          </a:p>
        </p:txBody>
      </p:sp>
    </p:spTree>
    <p:extLst>
      <p:ext uri="{BB962C8B-B14F-4D97-AF65-F5344CB8AC3E}">
        <p14:creationId xmlns:p14="http://schemas.microsoft.com/office/powerpoint/2010/main" val="4224724004"/>
      </p:ext>
    </p:extLst>
  </p:cSld>
  <p:clrMap bg1="lt1" tx1="dk1" bg2="lt2" tx2="dk2" accent1="accent1" accent2="accent2" accent3="accent3" accent4="accent4" accent5="accent5" accent6="accent6" hlink="hlink" folHlink="folHlink"/>
  <p:sldLayoutIdLst>
    <p:sldLayoutId id="2147483655" r:id="rId1"/>
  </p:sldLayoutIdLst>
  <p:timing>
    <p:tnLst>
      <p:par>
        <p:cTn id="1" dur="indefinite" restart="never" nodeType="tmRoot"/>
      </p:par>
    </p:tnLst>
  </p:timing>
  <p:txStyles>
    <p:titleStyle>
      <a:lvl1pPr algn="ctr" defTabSz="1222217" rtl="0" eaLnBrk="1" latinLnBrk="0" hangingPunct="1">
        <a:spcBef>
          <a:spcPct val="0"/>
        </a:spcBef>
        <a:buNone/>
        <a:defRPr sz="5900" kern="1200">
          <a:solidFill>
            <a:schemeClr val="tx1"/>
          </a:solidFill>
          <a:latin typeface="+mj-lt"/>
          <a:ea typeface="+mj-ea"/>
          <a:cs typeface="+mj-cs"/>
        </a:defRPr>
      </a:lvl1pPr>
    </p:titleStyle>
    <p:bodyStyle>
      <a:lvl1pPr marL="458331" indent="-458331" algn="l" defTabSz="1222217"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3051" indent="-381942" algn="l" defTabSz="1222217"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7772" indent="-305555" algn="l" defTabSz="1222217"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8881"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9990"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61099"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72207"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83316"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94425"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da-DK"/>
      </a:defPPr>
      <a:lvl1pPr marL="0" algn="l" defTabSz="1222217" rtl="0" eaLnBrk="1" latinLnBrk="0" hangingPunct="1">
        <a:defRPr sz="2400" kern="1200">
          <a:solidFill>
            <a:schemeClr val="tx1"/>
          </a:solidFill>
          <a:latin typeface="+mn-lt"/>
          <a:ea typeface="+mn-ea"/>
          <a:cs typeface="+mn-cs"/>
        </a:defRPr>
      </a:lvl1pPr>
      <a:lvl2pPr marL="611109" algn="l" defTabSz="1222217" rtl="0" eaLnBrk="1" latinLnBrk="0" hangingPunct="1">
        <a:defRPr sz="2400" kern="1200">
          <a:solidFill>
            <a:schemeClr val="tx1"/>
          </a:solidFill>
          <a:latin typeface="+mn-lt"/>
          <a:ea typeface="+mn-ea"/>
          <a:cs typeface="+mn-cs"/>
        </a:defRPr>
      </a:lvl2pPr>
      <a:lvl3pPr marL="1222217" algn="l" defTabSz="1222217" rtl="0" eaLnBrk="1" latinLnBrk="0" hangingPunct="1">
        <a:defRPr sz="2400" kern="1200">
          <a:solidFill>
            <a:schemeClr val="tx1"/>
          </a:solidFill>
          <a:latin typeface="+mn-lt"/>
          <a:ea typeface="+mn-ea"/>
          <a:cs typeface="+mn-cs"/>
        </a:defRPr>
      </a:lvl3pPr>
      <a:lvl4pPr marL="1833326" algn="l" defTabSz="1222217" rtl="0" eaLnBrk="1" latinLnBrk="0" hangingPunct="1">
        <a:defRPr sz="2400" kern="1200">
          <a:solidFill>
            <a:schemeClr val="tx1"/>
          </a:solidFill>
          <a:latin typeface="+mn-lt"/>
          <a:ea typeface="+mn-ea"/>
          <a:cs typeface="+mn-cs"/>
        </a:defRPr>
      </a:lvl4pPr>
      <a:lvl5pPr marL="2444435" algn="l" defTabSz="1222217" rtl="0" eaLnBrk="1" latinLnBrk="0" hangingPunct="1">
        <a:defRPr sz="2400" kern="1200">
          <a:solidFill>
            <a:schemeClr val="tx1"/>
          </a:solidFill>
          <a:latin typeface="+mn-lt"/>
          <a:ea typeface="+mn-ea"/>
          <a:cs typeface="+mn-cs"/>
        </a:defRPr>
      </a:lvl5pPr>
      <a:lvl6pPr marL="3055544" algn="l" defTabSz="1222217" rtl="0" eaLnBrk="1" latinLnBrk="0" hangingPunct="1">
        <a:defRPr sz="2400" kern="1200">
          <a:solidFill>
            <a:schemeClr val="tx1"/>
          </a:solidFill>
          <a:latin typeface="+mn-lt"/>
          <a:ea typeface="+mn-ea"/>
          <a:cs typeface="+mn-cs"/>
        </a:defRPr>
      </a:lvl6pPr>
      <a:lvl7pPr marL="3666652" algn="l" defTabSz="1222217" rtl="0" eaLnBrk="1" latinLnBrk="0" hangingPunct="1">
        <a:defRPr sz="2400" kern="1200">
          <a:solidFill>
            <a:schemeClr val="tx1"/>
          </a:solidFill>
          <a:latin typeface="+mn-lt"/>
          <a:ea typeface="+mn-ea"/>
          <a:cs typeface="+mn-cs"/>
        </a:defRPr>
      </a:lvl7pPr>
      <a:lvl8pPr marL="4277761" algn="l" defTabSz="1222217" rtl="0" eaLnBrk="1" latinLnBrk="0" hangingPunct="1">
        <a:defRPr sz="2400" kern="1200">
          <a:solidFill>
            <a:schemeClr val="tx1"/>
          </a:solidFill>
          <a:latin typeface="+mn-lt"/>
          <a:ea typeface="+mn-ea"/>
          <a:cs typeface="+mn-cs"/>
        </a:defRPr>
      </a:lvl8pPr>
      <a:lvl9pPr marL="4888870" algn="l" defTabSz="122221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e 1"/>
          <p:cNvGrpSpPr/>
          <p:nvPr/>
        </p:nvGrpSpPr>
        <p:grpSpPr>
          <a:xfrm>
            <a:off x="2321238" y="3594128"/>
            <a:ext cx="11321610" cy="3766321"/>
            <a:chOff x="756039" y="5096574"/>
            <a:chExt cx="11321610" cy="3766321"/>
          </a:xfrm>
        </p:grpSpPr>
        <p:sp>
          <p:nvSpPr>
            <p:cNvPr id="15363" name="Tekstboks 9"/>
            <p:cNvSpPr txBox="1">
              <a:spLocks noChangeArrowheads="1"/>
            </p:cNvSpPr>
            <p:nvPr/>
          </p:nvSpPr>
          <p:spPr bwMode="auto">
            <a:xfrm>
              <a:off x="756039" y="5096574"/>
              <a:ext cx="9805676" cy="1311275"/>
            </a:xfrm>
            <a:prstGeom prst="rect">
              <a:avLst/>
            </a:prstGeom>
            <a:noFill/>
            <a:ln w="9525">
              <a:noFill/>
              <a:miter lim="800000"/>
              <a:headEnd/>
              <a:tailEnd/>
            </a:ln>
          </p:spPr>
          <p:txBody>
            <a:bodyPr>
              <a:spAutoFit/>
            </a:bodyPr>
            <a:lstStyle/>
            <a:p>
              <a:r>
                <a:rPr lang="da-DK" sz="8000" dirty="0" smtClean="0">
                  <a:solidFill>
                    <a:srgbClr val="9BBB59"/>
                  </a:solidFill>
                  <a:latin typeface="Aharoni" pitchFamily="2" charset="-79"/>
                  <a:cs typeface="Aharoni" pitchFamily="2" charset="-79"/>
                </a:rPr>
                <a:t>Peter</a:t>
              </a:r>
              <a:endParaRPr lang="da-DK" sz="8000" dirty="0">
                <a:solidFill>
                  <a:srgbClr val="9BBB59"/>
                </a:solidFill>
                <a:latin typeface="Aharoni" pitchFamily="2" charset="-79"/>
                <a:cs typeface="Aharoni" pitchFamily="2" charset="-79"/>
              </a:endParaRPr>
            </a:p>
          </p:txBody>
        </p:sp>
        <p:sp>
          <p:nvSpPr>
            <p:cNvPr id="15364" name="Tekstboks 10"/>
            <p:cNvSpPr txBox="1">
              <a:spLocks noChangeArrowheads="1"/>
            </p:cNvSpPr>
            <p:nvPr/>
          </p:nvSpPr>
          <p:spPr bwMode="auto">
            <a:xfrm>
              <a:off x="772664" y="6139124"/>
              <a:ext cx="9805676" cy="1311275"/>
            </a:xfrm>
            <a:prstGeom prst="rect">
              <a:avLst/>
            </a:prstGeom>
            <a:noFill/>
            <a:ln w="9525">
              <a:noFill/>
              <a:miter lim="800000"/>
              <a:headEnd/>
              <a:tailEnd/>
            </a:ln>
          </p:spPr>
          <p:txBody>
            <a:bodyPr>
              <a:spAutoFit/>
            </a:bodyPr>
            <a:lstStyle/>
            <a:p>
              <a:r>
                <a:rPr lang="da-DK" sz="8000" dirty="0" smtClean="0">
                  <a:solidFill>
                    <a:srgbClr val="7F7F7F"/>
                  </a:solidFill>
                  <a:latin typeface="Aharoni"/>
                  <a:ea typeface="Aharoni"/>
                  <a:cs typeface="Aharoni"/>
                </a:rPr>
                <a:t>Kraljic</a:t>
              </a:r>
              <a:endParaRPr lang="da-DK" sz="8000" dirty="0">
                <a:latin typeface="Calibri" pitchFamily="34" charset="0"/>
              </a:endParaRPr>
            </a:p>
          </p:txBody>
        </p:sp>
        <p:sp>
          <p:nvSpPr>
            <p:cNvPr id="15365" name="Tekstboks 11"/>
            <p:cNvSpPr txBox="1">
              <a:spLocks noChangeArrowheads="1"/>
            </p:cNvSpPr>
            <p:nvPr/>
          </p:nvSpPr>
          <p:spPr bwMode="auto">
            <a:xfrm>
              <a:off x="772665" y="7293235"/>
              <a:ext cx="11304984" cy="1569660"/>
            </a:xfrm>
            <a:prstGeom prst="rect">
              <a:avLst/>
            </a:prstGeom>
            <a:noFill/>
            <a:ln w="9525">
              <a:noFill/>
              <a:miter lim="800000"/>
              <a:headEnd/>
              <a:tailEnd/>
            </a:ln>
          </p:spPr>
          <p:txBody>
            <a:bodyPr wrap="square">
              <a:spAutoFit/>
            </a:bodyPr>
            <a:lstStyle/>
            <a:p>
              <a:r>
                <a:rPr lang="nb-NO" sz="3200" b="1" dirty="0" smtClean="0">
                  <a:solidFill>
                    <a:schemeClr val="tx1">
                      <a:lumMod val="65000"/>
                      <a:lumOff val="35000"/>
                    </a:schemeClr>
                  </a:solidFill>
                </a:rPr>
                <a:t>PhD degree from Polytechnic University in Hannover, Germany</a:t>
              </a:r>
            </a:p>
            <a:p>
              <a:r>
                <a:rPr lang="nb-NO" sz="3200" b="1" dirty="0" smtClean="0">
                  <a:solidFill>
                    <a:schemeClr val="tx1">
                      <a:lumMod val="65000"/>
                      <a:lumOff val="35000"/>
                    </a:schemeClr>
                  </a:solidFill>
                </a:rPr>
                <a:t>MBA from INSEAD business school, France</a:t>
              </a:r>
              <a:endParaRPr lang="nb-NO" sz="3200" b="1" dirty="0">
                <a:solidFill>
                  <a:schemeClr val="tx1">
                    <a:lumMod val="65000"/>
                    <a:lumOff val="35000"/>
                  </a:schemeClr>
                </a:solidFill>
              </a:endParaRPr>
            </a:p>
            <a:p>
              <a:r>
                <a:rPr lang="nb-NO" sz="3200" b="1" dirty="0" smtClean="0">
                  <a:solidFill>
                    <a:schemeClr val="tx1">
                      <a:lumMod val="65000"/>
                      <a:lumOff val="35000"/>
                    </a:schemeClr>
                  </a:solidFill>
                </a:rPr>
                <a:t>Born 1939</a:t>
              </a:r>
              <a:endParaRPr lang="da-DK" sz="3200" b="1" dirty="0">
                <a:latin typeface="Calibri" pitchFamily="34" charset="0"/>
              </a:endParaRPr>
            </a:p>
          </p:txBody>
        </p:sp>
      </p:grpSp>
      <p:sp>
        <p:nvSpPr>
          <p:cNvPr id="15369" name="Text Box 8"/>
          <p:cNvSpPr txBox="1">
            <a:spLocks noChangeArrowheads="1"/>
          </p:cNvSpPr>
          <p:nvPr/>
        </p:nvSpPr>
        <p:spPr bwMode="auto">
          <a:xfrm>
            <a:off x="2337864" y="1736779"/>
            <a:ext cx="9881846" cy="830997"/>
          </a:xfrm>
          <a:prstGeom prst="rect">
            <a:avLst/>
          </a:prstGeom>
          <a:noFill/>
          <a:ln w="9525">
            <a:noFill/>
            <a:miter lim="800000"/>
            <a:headEnd/>
            <a:tailEnd/>
          </a:ln>
        </p:spPr>
        <p:txBody>
          <a:bodyPr wrap="square">
            <a:spAutoFit/>
          </a:bodyPr>
          <a:lstStyle/>
          <a:p>
            <a:pPr defTabSz="914400">
              <a:spcBef>
                <a:spcPct val="50000"/>
              </a:spcBef>
            </a:pPr>
            <a:r>
              <a:rPr lang="da-DK" sz="4800" b="1" dirty="0" smtClean="0">
                <a:solidFill>
                  <a:schemeClr val="tx1">
                    <a:lumMod val="85000"/>
                    <a:lumOff val="15000"/>
                  </a:schemeClr>
                </a:solidFill>
                <a:latin typeface="Arial" pitchFamily="34" charset="0"/>
                <a:cs typeface="Arial" pitchFamily="34" charset="0"/>
              </a:rPr>
              <a:t>Kraljic Matrix</a:t>
            </a:r>
            <a:endParaRPr lang="da-DK" sz="4800" b="1" dirty="0">
              <a:solidFill>
                <a:schemeClr val="tx1">
                  <a:lumMod val="85000"/>
                  <a:lumOff val="15000"/>
                </a:schemeClr>
              </a:solidFill>
              <a:latin typeface="Arial" pitchFamily="34" charset="0"/>
              <a:cs typeface="Arial" pitchFamily="34" charset="0"/>
            </a:endParaRPr>
          </a:p>
        </p:txBody>
      </p:sp>
      <p:pic>
        <p:nvPicPr>
          <p:cNvPr id="12" name="Billede 7"/>
          <p:cNvPicPr>
            <a:picLocks noChangeAspect="1"/>
          </p:cNvPicPr>
          <p:nvPr/>
        </p:nvPicPr>
        <p:blipFill rotWithShape="1">
          <a:blip r:embed="rId3">
            <a:extLst>
              <a:ext uri="{28A0092B-C50C-407E-A947-70E740481C1C}">
                <a14:useLocalDpi xmlns:a14="http://schemas.microsoft.com/office/drawing/2010/main" val="0"/>
              </a:ext>
            </a:extLst>
          </a:blip>
          <a:srcRect b="4042"/>
          <a:stretch/>
        </p:blipFill>
        <p:spPr>
          <a:xfrm>
            <a:off x="-1470145" y="6764283"/>
            <a:ext cx="12323942" cy="2408913"/>
          </a:xfrm>
          <a:prstGeom prst="rect">
            <a:avLst/>
          </a:prstGeom>
        </p:spPr>
      </p:pic>
      <p:sp>
        <p:nvSpPr>
          <p:cNvPr id="14" name="Rektangel 6"/>
          <p:cNvSpPr/>
          <p:nvPr/>
        </p:nvSpPr>
        <p:spPr>
          <a:xfrm>
            <a:off x="353400" y="5664011"/>
            <a:ext cx="16255999" cy="3139624"/>
          </a:xfrm>
          <a:prstGeom prst="rect">
            <a:avLst/>
          </a:prstGeom>
        </p:spPr>
        <p:txBody>
          <a:bodyPr wrap="square" lIns="122222" tIns="61110" rIns="122222" bIns="61110">
            <a:spAutoFit/>
          </a:bodyPr>
          <a:lstStyle/>
          <a:p>
            <a:pPr algn="ctr"/>
            <a:endParaRPr lang="da-DK" sz="7200" dirty="0">
              <a:solidFill>
                <a:schemeClr val="tx1">
                  <a:lumMod val="85000"/>
                  <a:lumOff val="15000"/>
                </a:schemeClr>
              </a:solidFill>
              <a:latin typeface="Myriad Web Pro" pitchFamily="34" charset="0"/>
              <a:cs typeface="Aharoni" pitchFamily="2" charset="-79"/>
            </a:endParaRPr>
          </a:p>
          <a:p>
            <a:pPr algn="ctr"/>
            <a:endParaRPr lang="da-DK" sz="4800" b="1" dirty="0" smtClean="0">
              <a:solidFill>
                <a:schemeClr val="tx1">
                  <a:lumMod val="85000"/>
                  <a:lumOff val="15000"/>
                </a:schemeClr>
              </a:solidFill>
              <a:latin typeface="Myriad Web Pro" pitchFamily="34" charset="0"/>
              <a:cs typeface="Aharoni" pitchFamily="2" charset="-79"/>
            </a:endParaRPr>
          </a:p>
          <a:p>
            <a:pPr algn="ctr"/>
            <a:endParaRPr lang="da-DK" sz="4000" b="1" dirty="0">
              <a:solidFill>
                <a:schemeClr val="tx1">
                  <a:lumMod val="85000"/>
                  <a:lumOff val="15000"/>
                </a:schemeClr>
              </a:solidFill>
              <a:latin typeface="Myriad Web Pro" pitchFamily="34" charset="0"/>
              <a:cs typeface="Aharoni" pitchFamily="2" charset="-79"/>
            </a:endParaRPr>
          </a:p>
          <a:p>
            <a:pPr algn="ctr"/>
            <a:r>
              <a:rPr lang="da-DK" sz="3600" b="1" dirty="0" smtClean="0">
                <a:solidFill>
                  <a:schemeClr val="tx1">
                    <a:lumMod val="85000"/>
                    <a:lumOff val="15000"/>
                  </a:schemeClr>
                </a:solidFill>
                <a:latin typeface="Myriad Web Pro" pitchFamily="34" charset="0"/>
                <a:cs typeface="Aharoni" pitchFamily="2" charset="-79"/>
              </a:rPr>
              <a:t>www.Flixabout.com</a:t>
            </a:r>
          </a:p>
        </p:txBody>
      </p:sp>
    </p:spTree>
    <p:extLst>
      <p:ext uri="{BB962C8B-B14F-4D97-AF65-F5344CB8AC3E}">
        <p14:creationId xmlns:p14="http://schemas.microsoft.com/office/powerpoint/2010/main" val="307075665"/>
      </p:ext>
    </p:extLst>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2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p:cNvSpPr txBox="1"/>
          <p:nvPr/>
        </p:nvSpPr>
        <p:spPr>
          <a:xfrm>
            <a:off x="2743200" y="7132320"/>
            <a:ext cx="5166360" cy="461665"/>
          </a:xfrm>
          <a:prstGeom prst="rect">
            <a:avLst/>
          </a:prstGeom>
          <a:noFill/>
        </p:spPr>
        <p:txBody>
          <a:bodyPr wrap="square" rtlCol="0">
            <a:spAutoFit/>
          </a:bodyPr>
          <a:lstStyle/>
          <a:p>
            <a:pPr algn="ctr"/>
            <a:r>
              <a:rPr lang="da-DK" b="1" dirty="0" smtClean="0"/>
              <a:t>Complexity of supplymarket</a:t>
            </a:r>
            <a:endParaRPr lang="da-DK" b="1" dirty="0"/>
          </a:p>
        </p:txBody>
      </p:sp>
      <p:sp>
        <p:nvSpPr>
          <p:cNvPr id="5" name="Tekstfelt 4"/>
          <p:cNvSpPr txBox="1"/>
          <p:nvPr/>
        </p:nvSpPr>
        <p:spPr>
          <a:xfrm>
            <a:off x="51526" y="4144140"/>
            <a:ext cx="1661224" cy="1200329"/>
          </a:xfrm>
          <a:prstGeom prst="rect">
            <a:avLst/>
          </a:prstGeom>
          <a:noFill/>
        </p:spPr>
        <p:txBody>
          <a:bodyPr wrap="none" rtlCol="0">
            <a:spAutoFit/>
          </a:bodyPr>
          <a:lstStyle/>
          <a:p>
            <a:pPr algn="ctr"/>
            <a:r>
              <a:rPr lang="da-DK" b="1" dirty="0" smtClean="0"/>
              <a:t>Importance</a:t>
            </a:r>
          </a:p>
          <a:p>
            <a:pPr algn="ctr"/>
            <a:r>
              <a:rPr lang="da-DK" b="1" dirty="0" smtClean="0"/>
              <a:t>of</a:t>
            </a:r>
          </a:p>
          <a:p>
            <a:pPr algn="ctr"/>
            <a:r>
              <a:rPr lang="da-DK" b="1" dirty="0" smtClean="0"/>
              <a:t>purchasing</a:t>
            </a:r>
            <a:endParaRPr lang="da-DK" b="1" dirty="0"/>
          </a:p>
        </p:txBody>
      </p:sp>
      <p:sp>
        <p:nvSpPr>
          <p:cNvPr id="7" name="Tekstfelt 6"/>
          <p:cNvSpPr txBox="1"/>
          <p:nvPr/>
        </p:nvSpPr>
        <p:spPr>
          <a:xfrm>
            <a:off x="8262773" y="6845526"/>
            <a:ext cx="764953" cy="461665"/>
          </a:xfrm>
          <a:prstGeom prst="rect">
            <a:avLst/>
          </a:prstGeom>
          <a:noFill/>
        </p:spPr>
        <p:txBody>
          <a:bodyPr wrap="none" rtlCol="0">
            <a:spAutoFit/>
          </a:bodyPr>
          <a:lstStyle/>
          <a:p>
            <a:r>
              <a:rPr lang="da-DK" b="1" dirty="0" smtClean="0"/>
              <a:t>High</a:t>
            </a:r>
            <a:endParaRPr lang="da-DK" b="1" dirty="0"/>
          </a:p>
        </p:txBody>
      </p:sp>
      <p:sp>
        <p:nvSpPr>
          <p:cNvPr id="9" name="Tekstfelt 8"/>
          <p:cNvSpPr txBox="1"/>
          <p:nvPr/>
        </p:nvSpPr>
        <p:spPr>
          <a:xfrm>
            <a:off x="946758" y="2207675"/>
            <a:ext cx="764953" cy="461665"/>
          </a:xfrm>
          <a:prstGeom prst="rect">
            <a:avLst/>
          </a:prstGeom>
          <a:noFill/>
        </p:spPr>
        <p:txBody>
          <a:bodyPr wrap="none" rtlCol="0">
            <a:spAutoFit/>
          </a:bodyPr>
          <a:lstStyle/>
          <a:p>
            <a:r>
              <a:rPr lang="da-DK" b="1" dirty="0" smtClean="0"/>
              <a:t>High</a:t>
            </a:r>
            <a:endParaRPr lang="da-DK" b="1" dirty="0"/>
          </a:p>
        </p:txBody>
      </p:sp>
      <p:sp>
        <p:nvSpPr>
          <p:cNvPr id="11" name="Tekstfelt 10"/>
          <p:cNvSpPr txBox="1"/>
          <p:nvPr/>
        </p:nvSpPr>
        <p:spPr>
          <a:xfrm>
            <a:off x="1847442" y="6848255"/>
            <a:ext cx="708271" cy="461665"/>
          </a:xfrm>
          <a:prstGeom prst="rect">
            <a:avLst/>
          </a:prstGeom>
          <a:noFill/>
        </p:spPr>
        <p:txBody>
          <a:bodyPr wrap="none" rtlCol="0">
            <a:spAutoFit/>
          </a:bodyPr>
          <a:lstStyle/>
          <a:p>
            <a:r>
              <a:rPr lang="da-DK" b="1" dirty="0" smtClean="0"/>
              <a:t>Low</a:t>
            </a:r>
            <a:endParaRPr lang="da-DK" b="1" dirty="0"/>
          </a:p>
        </p:txBody>
      </p:sp>
      <p:graphicFrame>
        <p:nvGraphicFramePr>
          <p:cNvPr id="3" name="Tabel 2"/>
          <p:cNvGraphicFramePr>
            <a:graphicFrameLocks noGrp="1"/>
          </p:cNvGraphicFramePr>
          <p:nvPr>
            <p:extLst>
              <p:ext uri="{D42A27DB-BD31-4B8C-83A1-F6EECF244321}">
                <p14:modId xmlns:p14="http://schemas.microsoft.com/office/powerpoint/2010/main" val="1491454062"/>
              </p:ext>
            </p:extLst>
          </p:nvPr>
        </p:nvGraphicFramePr>
        <p:xfrm>
          <a:off x="1828800" y="2296612"/>
          <a:ext cx="7089866" cy="4373062"/>
        </p:xfrm>
        <a:graphic>
          <a:graphicData uri="http://schemas.openxmlformats.org/drawingml/2006/table">
            <a:tbl>
              <a:tblPr firstRow="1" bandRow="1">
                <a:tableStyleId>{5C22544A-7EE6-4342-B048-85BDC9FD1C3A}</a:tableStyleId>
              </a:tblPr>
              <a:tblGrid>
                <a:gridCol w="3544933"/>
                <a:gridCol w="3544933"/>
              </a:tblGrid>
              <a:tr h="2186531">
                <a:tc>
                  <a:txBody>
                    <a:bodyPr/>
                    <a:lstStyle/>
                    <a:p>
                      <a:pPr algn="ctr"/>
                      <a:r>
                        <a:rPr lang="da-DK" dirty="0" smtClean="0"/>
                        <a:t>Leverage Items</a:t>
                      </a:r>
                    </a:p>
                    <a:p>
                      <a:pPr algn="ctr"/>
                      <a:r>
                        <a:rPr lang="da-DK" dirty="0" smtClean="0"/>
                        <a:t>”Low</a:t>
                      </a:r>
                      <a:r>
                        <a:rPr lang="da-DK" baseline="0" dirty="0" smtClean="0"/>
                        <a:t> price</a:t>
                      </a:r>
                      <a:r>
                        <a:rPr lang="da-DK" dirty="0" smtClean="0"/>
                        <a:t>”</a:t>
                      </a:r>
                      <a:endParaRPr lang="da-DK" dirty="0"/>
                    </a:p>
                  </a:txBody>
                  <a:tcPr anchor="ctr">
                    <a:solidFill>
                      <a:srgbClr val="F7931E"/>
                    </a:solidFill>
                  </a:tcPr>
                </a:tc>
                <a:tc>
                  <a:txBody>
                    <a:bodyPr/>
                    <a:lstStyle/>
                    <a:p>
                      <a:pPr marL="0" algn="ctr" defTabSz="1222217" rtl="0" eaLnBrk="1" latinLnBrk="0" hangingPunct="1"/>
                      <a:r>
                        <a:rPr lang="da-DK" sz="2400" b="1" kern="1200" dirty="0" smtClean="0">
                          <a:solidFill>
                            <a:schemeClr val="lt1"/>
                          </a:solidFill>
                          <a:latin typeface="+mn-lt"/>
                          <a:ea typeface="+mn-ea"/>
                          <a:cs typeface="+mn-cs"/>
                        </a:rPr>
                        <a:t>Strategic Items</a:t>
                      </a:r>
                    </a:p>
                    <a:p>
                      <a:pPr marL="0" algn="ctr" defTabSz="1222217" rtl="0" eaLnBrk="1" latinLnBrk="0" hangingPunct="1"/>
                      <a:r>
                        <a:rPr lang="da-DK" sz="2400" b="1" kern="1200" dirty="0" smtClean="0">
                          <a:solidFill>
                            <a:schemeClr val="lt1"/>
                          </a:solidFill>
                          <a:latin typeface="+mn-lt"/>
                          <a:ea typeface="+mn-ea"/>
                          <a:cs typeface="+mn-cs"/>
                        </a:rPr>
                        <a:t>”Form</a:t>
                      </a:r>
                      <a:r>
                        <a:rPr lang="da-DK" sz="2400" b="1" kern="1200" baseline="0" dirty="0" smtClean="0">
                          <a:solidFill>
                            <a:schemeClr val="lt1"/>
                          </a:solidFill>
                          <a:latin typeface="+mn-lt"/>
                          <a:ea typeface="+mn-ea"/>
                          <a:cs typeface="+mn-cs"/>
                        </a:rPr>
                        <a:t> partnerships</a:t>
                      </a:r>
                      <a:r>
                        <a:rPr lang="da-DK" sz="2400" b="1" kern="1200" dirty="0" smtClean="0">
                          <a:solidFill>
                            <a:schemeClr val="lt1"/>
                          </a:solidFill>
                          <a:latin typeface="+mn-lt"/>
                          <a:ea typeface="+mn-ea"/>
                          <a:cs typeface="+mn-cs"/>
                        </a:rPr>
                        <a:t>”</a:t>
                      </a:r>
                      <a:endParaRPr lang="da-DK" sz="2400" b="1" kern="1200" dirty="0">
                        <a:solidFill>
                          <a:schemeClr val="lt1"/>
                        </a:solidFill>
                        <a:latin typeface="+mn-lt"/>
                        <a:ea typeface="+mn-ea"/>
                        <a:cs typeface="+mn-cs"/>
                      </a:endParaRPr>
                    </a:p>
                  </a:txBody>
                  <a:tcPr anchor="ctr">
                    <a:solidFill>
                      <a:srgbClr val="ABBC06"/>
                    </a:solidFill>
                  </a:tcPr>
                </a:tc>
              </a:tr>
              <a:tr h="2186531">
                <a:tc>
                  <a:txBody>
                    <a:bodyPr/>
                    <a:lstStyle/>
                    <a:p>
                      <a:pPr marL="0" algn="ctr" defTabSz="1222217" rtl="0" eaLnBrk="1" latinLnBrk="0" hangingPunct="1"/>
                      <a:r>
                        <a:rPr lang="da-DK" sz="2400" b="1" kern="1200" dirty="0" smtClean="0">
                          <a:solidFill>
                            <a:schemeClr val="lt1"/>
                          </a:solidFill>
                          <a:latin typeface="+mn-lt"/>
                          <a:ea typeface="+mn-ea"/>
                          <a:cs typeface="+mn-cs"/>
                        </a:rPr>
                        <a:t>Non Critical Items</a:t>
                      </a:r>
                    </a:p>
                    <a:p>
                      <a:pPr marL="0" algn="ctr" defTabSz="1222217" rtl="0" eaLnBrk="1" latinLnBrk="0" hangingPunct="1"/>
                      <a:r>
                        <a:rPr lang="da-DK" sz="2400" b="1" kern="1200" dirty="0" smtClean="0">
                          <a:solidFill>
                            <a:schemeClr val="lt1"/>
                          </a:solidFill>
                          <a:latin typeface="+mn-lt"/>
                          <a:ea typeface="+mn-ea"/>
                          <a:cs typeface="+mn-cs"/>
                        </a:rPr>
                        <a:t>”Efficiency”</a:t>
                      </a:r>
                    </a:p>
                    <a:p>
                      <a:endParaRPr lang="da-DK" dirty="0"/>
                    </a:p>
                  </a:txBody>
                  <a:tcPr anchor="ctr">
                    <a:solidFill>
                      <a:srgbClr val="D53215"/>
                    </a:solidFill>
                  </a:tcPr>
                </a:tc>
                <a:tc>
                  <a:txBody>
                    <a:bodyPr/>
                    <a:lstStyle/>
                    <a:p>
                      <a:pPr marL="0" algn="ctr" defTabSz="1222217" rtl="0" eaLnBrk="1" latinLnBrk="0" hangingPunct="1"/>
                      <a:r>
                        <a:rPr lang="da-DK" sz="2400" b="1" kern="1200" dirty="0" smtClean="0">
                          <a:solidFill>
                            <a:schemeClr val="lt1"/>
                          </a:solidFill>
                          <a:latin typeface="+mn-lt"/>
                          <a:ea typeface="+mn-ea"/>
                          <a:cs typeface="+mn-cs"/>
                        </a:rPr>
                        <a:t>Bottleneck Items</a:t>
                      </a:r>
                    </a:p>
                    <a:p>
                      <a:pPr marL="0" algn="ctr" defTabSz="1222217" rtl="0" eaLnBrk="1" latinLnBrk="0" hangingPunct="1"/>
                      <a:r>
                        <a:rPr lang="da-DK" sz="2400" b="1" kern="1200" dirty="0" smtClean="0">
                          <a:solidFill>
                            <a:schemeClr val="lt1"/>
                          </a:solidFill>
                          <a:latin typeface="+mn-lt"/>
                          <a:ea typeface="+mn-ea"/>
                          <a:cs typeface="+mn-cs"/>
                        </a:rPr>
                        <a:t>” Contracts”</a:t>
                      </a:r>
                    </a:p>
                    <a:p>
                      <a:pPr marL="0" algn="ctr" defTabSz="1222217" rtl="0" eaLnBrk="1" latinLnBrk="0" hangingPunct="1"/>
                      <a:endParaRPr lang="da-DK" sz="2400" b="1" kern="1200" dirty="0">
                        <a:solidFill>
                          <a:schemeClr val="lt1"/>
                        </a:solidFill>
                        <a:latin typeface="+mn-lt"/>
                        <a:ea typeface="+mn-ea"/>
                        <a:cs typeface="+mn-cs"/>
                      </a:endParaRPr>
                    </a:p>
                  </a:txBody>
                  <a:tcPr anchor="ctr">
                    <a:solidFill>
                      <a:srgbClr val="3C7E9E"/>
                    </a:solidFill>
                  </a:tcPr>
                </a:tc>
              </a:tr>
            </a:tbl>
          </a:graphicData>
        </a:graphic>
      </p:graphicFrame>
      <p:cxnSp>
        <p:nvCxnSpPr>
          <p:cNvPr id="13" name="Lige forbindelse 12"/>
          <p:cNvCxnSpPr/>
          <p:nvPr/>
        </p:nvCxnSpPr>
        <p:spPr>
          <a:xfrm flipV="1">
            <a:off x="1708224" y="2362307"/>
            <a:ext cx="0" cy="4307370"/>
          </a:xfrm>
          <a:prstGeom prst="line">
            <a:avLst/>
          </a:prstGeom>
          <a:ln w="603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Lige forbindelse 27"/>
          <p:cNvCxnSpPr/>
          <p:nvPr/>
        </p:nvCxnSpPr>
        <p:spPr>
          <a:xfrm flipV="1">
            <a:off x="1809824" y="6771277"/>
            <a:ext cx="7130234" cy="20483"/>
          </a:xfrm>
          <a:prstGeom prst="line">
            <a:avLst/>
          </a:prstGeom>
          <a:ln w="603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 name="Rektangel 31"/>
          <p:cNvSpPr/>
          <p:nvPr/>
        </p:nvSpPr>
        <p:spPr>
          <a:xfrm>
            <a:off x="8952661" y="1206822"/>
            <a:ext cx="7303339" cy="862077"/>
          </a:xfrm>
          <a:prstGeom prst="rect">
            <a:avLst/>
          </a:prstGeom>
        </p:spPr>
        <p:txBody>
          <a:bodyPr wrap="square" lIns="122222" tIns="61110" rIns="122222" bIns="61110">
            <a:spAutoFit/>
          </a:bodyPr>
          <a:lstStyle/>
          <a:p>
            <a:r>
              <a:rPr lang="da-DK" sz="4800" b="1" dirty="0" smtClean="0">
                <a:solidFill>
                  <a:schemeClr val="tx1">
                    <a:lumMod val="85000"/>
                    <a:lumOff val="15000"/>
                  </a:schemeClr>
                </a:solidFill>
                <a:latin typeface="Arial" pitchFamily="34" charset="0"/>
                <a:cs typeface="Arial" pitchFamily="34" charset="0"/>
              </a:rPr>
              <a:t>Kraljic matrix</a:t>
            </a:r>
          </a:p>
        </p:txBody>
      </p:sp>
      <p:sp>
        <p:nvSpPr>
          <p:cNvPr id="14" name="Tekstfelt 9"/>
          <p:cNvSpPr txBox="1"/>
          <p:nvPr/>
        </p:nvSpPr>
        <p:spPr>
          <a:xfrm>
            <a:off x="971142" y="6330095"/>
            <a:ext cx="708271" cy="461665"/>
          </a:xfrm>
          <a:prstGeom prst="rect">
            <a:avLst/>
          </a:prstGeom>
          <a:noFill/>
        </p:spPr>
        <p:txBody>
          <a:bodyPr wrap="none" rtlCol="0">
            <a:spAutoFit/>
          </a:bodyPr>
          <a:lstStyle/>
          <a:p>
            <a:r>
              <a:rPr lang="da-DK" b="1" dirty="0" smtClean="0"/>
              <a:t>Low</a:t>
            </a:r>
            <a:endParaRPr lang="da-DK" b="1" dirty="0"/>
          </a:p>
        </p:txBody>
      </p:sp>
      <p:pic>
        <p:nvPicPr>
          <p:cNvPr id="15" name="Billede 7"/>
          <p:cNvPicPr>
            <a:picLocks noChangeAspect="1"/>
          </p:cNvPicPr>
          <p:nvPr/>
        </p:nvPicPr>
        <p:blipFill rotWithShape="1">
          <a:blip r:embed="rId3">
            <a:extLst>
              <a:ext uri="{28A0092B-C50C-407E-A947-70E740481C1C}">
                <a14:useLocalDpi xmlns:a14="http://schemas.microsoft.com/office/drawing/2010/main" val="0"/>
              </a:ext>
            </a:extLst>
          </a:blip>
          <a:srcRect b="4042"/>
          <a:stretch/>
        </p:blipFill>
        <p:spPr>
          <a:xfrm>
            <a:off x="8485147" y="6560927"/>
            <a:ext cx="12323942" cy="2408913"/>
          </a:xfrm>
          <a:prstGeom prst="rect">
            <a:avLst/>
          </a:prstGeom>
        </p:spPr>
      </p:pic>
    </p:spTree>
    <p:extLst>
      <p:ext uri="{BB962C8B-B14F-4D97-AF65-F5344CB8AC3E}">
        <p14:creationId xmlns:p14="http://schemas.microsoft.com/office/powerpoint/2010/main" val="4190507365"/>
      </p:ext>
    </p:extLst>
  </p:cSld>
  <p:clrMapOvr>
    <a:masterClrMapping/>
  </p:clrMapOvr>
  <p:transition advClick="0" advTm="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914400" y="1003610"/>
            <a:ext cx="13693698" cy="6740307"/>
          </a:xfrm>
          <a:prstGeom prst="rect">
            <a:avLst/>
          </a:prstGeom>
          <a:noFill/>
        </p:spPr>
        <p:txBody>
          <a:bodyPr wrap="square" rtlCol="0">
            <a:spAutoFit/>
          </a:bodyPr>
          <a:lstStyle/>
          <a:p>
            <a:r>
              <a:rPr lang="en-US" dirty="0"/>
              <a:t>The Peter </a:t>
            </a:r>
            <a:r>
              <a:rPr lang="en-US" dirty="0" err="1"/>
              <a:t>Kraljic</a:t>
            </a:r>
            <a:r>
              <a:rPr lang="en-US" dirty="0"/>
              <a:t> Matrix was first described in an article "Purchasing must become Supply Management" in the Harvard Business Review Sep-Oct 1983 edition. </a:t>
            </a:r>
            <a:endParaRPr lang="da-DK" dirty="0"/>
          </a:p>
          <a:p>
            <a:r>
              <a:rPr lang="en-US" dirty="0"/>
              <a:t>Peter </a:t>
            </a:r>
            <a:r>
              <a:rPr lang="en-US" dirty="0" err="1"/>
              <a:t>Kraljic</a:t>
            </a:r>
            <a:r>
              <a:rPr lang="en-US" dirty="0"/>
              <a:t> was for more than 30 years a senior executive at McKinsey &amp; Company in Germany, where he worked with industrial clients in sectors such as chemicals, pharmaceuticals and automotive.</a:t>
            </a:r>
            <a:endParaRPr lang="da-DK" dirty="0"/>
          </a:p>
          <a:p>
            <a:r>
              <a:rPr lang="en-US" dirty="0"/>
              <a:t>The </a:t>
            </a:r>
            <a:r>
              <a:rPr lang="en-US" dirty="0" err="1"/>
              <a:t>Kraljic</a:t>
            </a:r>
            <a:r>
              <a:rPr lang="en-US" dirty="0"/>
              <a:t> Matrix is used to analyze the purchasing portfolio of a firm and thereby support corresponding decisions and actions regarding purchasing of commodities and products.</a:t>
            </a:r>
            <a:endParaRPr lang="da-DK" dirty="0"/>
          </a:p>
          <a:p>
            <a:r>
              <a:rPr lang="en-US" dirty="0"/>
              <a:t>The matrix consists of two dimensions, these are</a:t>
            </a:r>
            <a:endParaRPr lang="da-DK" dirty="0"/>
          </a:p>
          <a:p>
            <a:r>
              <a:rPr lang="en-US" dirty="0"/>
              <a:t>The complexity of the supply market </a:t>
            </a:r>
            <a:endParaRPr lang="da-DK" dirty="0"/>
          </a:p>
          <a:p>
            <a:r>
              <a:rPr lang="en-US" dirty="0"/>
              <a:t>and The strategic importance of purchasing. First, we review</a:t>
            </a:r>
            <a:endParaRPr lang="da-DK" dirty="0"/>
          </a:p>
          <a:p>
            <a:r>
              <a:rPr lang="en-US" dirty="0"/>
              <a:t>The complexity </a:t>
            </a:r>
            <a:endParaRPr lang="da-DK" dirty="0"/>
          </a:p>
          <a:p>
            <a:r>
              <a:rPr lang="en-US" dirty="0"/>
              <a:t>By complexity we mean that supply can be scarce.</a:t>
            </a:r>
            <a:endParaRPr lang="da-DK" dirty="0"/>
          </a:p>
          <a:p>
            <a:r>
              <a:rPr lang="en-US" dirty="0"/>
              <a:t>That there are constantly new technologies coming on the market, that can substitute existing technologies</a:t>
            </a:r>
            <a:endParaRPr lang="da-DK" dirty="0"/>
          </a:p>
          <a:p>
            <a:r>
              <a:rPr lang="en-US" dirty="0"/>
              <a:t>It could be new plastic alloys, which could replace metals in the production</a:t>
            </a:r>
            <a:endParaRPr lang="da-DK" dirty="0"/>
          </a:p>
          <a:p>
            <a:r>
              <a:rPr lang="en-US" dirty="0"/>
              <a:t>Costs - how difficult is it to produce or how expensive it is to start a new production of the item in question</a:t>
            </a:r>
            <a:endParaRPr lang="da-DK" dirty="0"/>
          </a:p>
          <a:p>
            <a:r>
              <a:rPr lang="en-US" dirty="0"/>
              <a:t>If the market is a monopoly or oligopoly and access barriers are high for new entrants - then it may be difficult to obtain the products in demand in the short, as well as, in the long term</a:t>
            </a:r>
            <a:endParaRPr lang="da-DK" dirty="0"/>
          </a:p>
          <a:p>
            <a:r>
              <a:rPr lang="en-US" dirty="0"/>
              <a:t>Complexity of the supplier market contains many different elements, that must be considered, when the matrix is </a:t>
            </a:r>
            <a:r>
              <a:rPr lang="en-US" dirty="0" smtClean="0"/>
              <a:t>used</a:t>
            </a:r>
            <a:endParaRPr lang="da-DK" dirty="0"/>
          </a:p>
        </p:txBody>
      </p:sp>
      <p:pic>
        <p:nvPicPr>
          <p:cNvPr id="3" name="Billede 7"/>
          <p:cNvPicPr>
            <a:picLocks noChangeAspect="1"/>
          </p:cNvPicPr>
          <p:nvPr/>
        </p:nvPicPr>
        <p:blipFill rotWithShape="1">
          <a:blip r:embed="rId2">
            <a:extLst>
              <a:ext uri="{28A0092B-C50C-407E-A947-70E740481C1C}">
                <a14:useLocalDpi xmlns:a14="http://schemas.microsoft.com/office/drawing/2010/main" val="0"/>
              </a:ext>
            </a:extLst>
          </a:blip>
          <a:srcRect b="4042"/>
          <a:stretch/>
        </p:blipFill>
        <p:spPr>
          <a:xfrm>
            <a:off x="8485147" y="6560927"/>
            <a:ext cx="12323942" cy="2408913"/>
          </a:xfrm>
          <a:prstGeom prst="rect">
            <a:avLst/>
          </a:prstGeom>
        </p:spPr>
      </p:pic>
    </p:spTree>
    <p:extLst>
      <p:ext uri="{BB962C8B-B14F-4D97-AF65-F5344CB8AC3E}">
        <p14:creationId xmlns:p14="http://schemas.microsoft.com/office/powerpoint/2010/main" val="2526222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936702" y="936702"/>
            <a:ext cx="13760605" cy="7478970"/>
          </a:xfrm>
          <a:prstGeom prst="rect">
            <a:avLst/>
          </a:prstGeom>
          <a:noFill/>
        </p:spPr>
        <p:txBody>
          <a:bodyPr wrap="square" rtlCol="0">
            <a:spAutoFit/>
          </a:bodyPr>
          <a:lstStyle/>
          <a:p>
            <a:r>
              <a:rPr lang="en-US" dirty="0"/>
              <a:t>Now we consider the second of the two dimensions - namely, the importance of purchase - The key here is to understand</a:t>
            </a:r>
            <a:endParaRPr lang="da-DK" dirty="0"/>
          </a:p>
          <a:p>
            <a:r>
              <a:rPr lang="en-US" dirty="0"/>
              <a:t>the strategic importance of purchasing for the company. It may concern</a:t>
            </a:r>
            <a:endParaRPr lang="da-DK" dirty="0"/>
          </a:p>
          <a:p>
            <a:r>
              <a:rPr lang="en-US" dirty="0"/>
              <a:t>The percentage share of raw materials in the total costs</a:t>
            </a:r>
            <a:endParaRPr lang="da-DK" dirty="0"/>
          </a:p>
          <a:p>
            <a:r>
              <a:rPr lang="en-US" dirty="0"/>
              <a:t>How much influence raw material prices have on the profit of the end product</a:t>
            </a:r>
            <a:endParaRPr lang="da-DK" dirty="0"/>
          </a:p>
          <a:p>
            <a:r>
              <a:rPr lang="en-US" dirty="0"/>
              <a:t>As well as their impact on profitability of the firm</a:t>
            </a:r>
            <a:endParaRPr lang="da-DK" dirty="0"/>
          </a:p>
          <a:p>
            <a:r>
              <a:rPr lang="en-US" dirty="0"/>
              <a:t>both dimensions</a:t>
            </a:r>
            <a:endParaRPr lang="da-DK" dirty="0"/>
          </a:p>
          <a:p>
            <a:r>
              <a:rPr lang="en-US" dirty="0"/>
              <a:t>go from low to high</a:t>
            </a:r>
            <a:endParaRPr lang="da-DK" dirty="0"/>
          </a:p>
          <a:p>
            <a:r>
              <a:rPr lang="en-US" dirty="0"/>
              <a:t>This two times two matrix contains four categories. These are</a:t>
            </a:r>
            <a:endParaRPr lang="da-DK" dirty="0"/>
          </a:p>
          <a:p>
            <a:r>
              <a:rPr lang="en-US" dirty="0"/>
              <a:t>Non-critical Items</a:t>
            </a:r>
            <a:endParaRPr lang="da-DK" dirty="0"/>
          </a:p>
          <a:p>
            <a:r>
              <a:rPr lang="en-US" dirty="0"/>
              <a:t>Leverage Items</a:t>
            </a:r>
            <a:endParaRPr lang="da-DK" dirty="0"/>
          </a:p>
          <a:p>
            <a:r>
              <a:rPr lang="en-US" dirty="0"/>
              <a:t>Bottleneck Items</a:t>
            </a:r>
            <a:endParaRPr lang="da-DK" dirty="0"/>
          </a:p>
          <a:p>
            <a:r>
              <a:rPr lang="en-US" dirty="0"/>
              <a:t>and Strategic items - We shall now review of each of the four categories</a:t>
            </a:r>
            <a:endParaRPr lang="da-DK" dirty="0"/>
          </a:p>
          <a:p>
            <a:r>
              <a:rPr lang="en-US" b="1" dirty="0"/>
              <a:t>Non-critical items</a:t>
            </a:r>
            <a:r>
              <a:rPr lang="en-US" dirty="0"/>
              <a:t> are products</a:t>
            </a:r>
            <a:endParaRPr lang="da-DK" dirty="0"/>
          </a:p>
          <a:p>
            <a:r>
              <a:rPr lang="en-US" dirty="0"/>
              <a:t>that are easy to buy</a:t>
            </a:r>
            <a:endParaRPr lang="da-DK" dirty="0"/>
          </a:p>
          <a:p>
            <a:r>
              <a:rPr lang="en-US" dirty="0"/>
              <a:t>and also have a relative low impact on the financial results.</a:t>
            </a:r>
            <a:endParaRPr lang="da-DK" dirty="0"/>
          </a:p>
          <a:p>
            <a:r>
              <a:rPr lang="en-US" dirty="0"/>
              <a:t>The quality is standardized. They could be standard products such as screws, nuts, etc.</a:t>
            </a:r>
            <a:endParaRPr lang="da-DK" dirty="0"/>
          </a:p>
          <a:p>
            <a:r>
              <a:rPr lang="en-US" dirty="0"/>
              <a:t>They are products where there are many possible suppliers. Administratively, these purchases take up much of the time in the purchasing department, as there are many of them, and the department often treats each purchase individually to find the best </a:t>
            </a:r>
            <a:r>
              <a:rPr lang="en-US" dirty="0" smtClean="0"/>
              <a:t>deal</a:t>
            </a:r>
            <a:endParaRPr lang="da-DK" dirty="0"/>
          </a:p>
        </p:txBody>
      </p:sp>
      <p:pic>
        <p:nvPicPr>
          <p:cNvPr id="3" name="Billede 7"/>
          <p:cNvPicPr>
            <a:picLocks noChangeAspect="1"/>
          </p:cNvPicPr>
          <p:nvPr/>
        </p:nvPicPr>
        <p:blipFill rotWithShape="1">
          <a:blip r:embed="rId2">
            <a:extLst>
              <a:ext uri="{28A0092B-C50C-407E-A947-70E740481C1C}">
                <a14:useLocalDpi xmlns:a14="http://schemas.microsoft.com/office/drawing/2010/main" val="0"/>
              </a:ext>
            </a:extLst>
          </a:blip>
          <a:srcRect b="4042"/>
          <a:stretch/>
        </p:blipFill>
        <p:spPr>
          <a:xfrm>
            <a:off x="8485147" y="6560927"/>
            <a:ext cx="12323942" cy="2408913"/>
          </a:xfrm>
          <a:prstGeom prst="rect">
            <a:avLst/>
          </a:prstGeom>
        </p:spPr>
      </p:pic>
    </p:spTree>
    <p:extLst>
      <p:ext uri="{BB962C8B-B14F-4D97-AF65-F5344CB8AC3E}">
        <p14:creationId xmlns:p14="http://schemas.microsoft.com/office/powerpoint/2010/main" val="2640626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914400" y="914400"/>
            <a:ext cx="14251259" cy="7478970"/>
          </a:xfrm>
          <a:prstGeom prst="rect">
            <a:avLst/>
          </a:prstGeom>
          <a:noFill/>
        </p:spPr>
        <p:txBody>
          <a:bodyPr wrap="square" rtlCol="0">
            <a:spAutoFit/>
          </a:bodyPr>
          <a:lstStyle/>
          <a:p>
            <a:r>
              <a:rPr lang="en-US" dirty="0"/>
              <a:t>The recommended purchasing strategy is to reduce time and money spent on the purchase of these products</a:t>
            </a:r>
            <a:endParaRPr lang="da-DK" dirty="0"/>
          </a:p>
          <a:p>
            <a:r>
              <a:rPr lang="en-US" dirty="0"/>
              <a:t>by enhancing product standardization and efficient processing. Your firm can do this by decreasing the number of products and an automation of the purchases. Most industries have developed IT systems, which can find the best deals on standard products</a:t>
            </a:r>
            <a:endParaRPr lang="da-DK" dirty="0"/>
          </a:p>
          <a:p>
            <a:r>
              <a:rPr lang="en-US" b="1" dirty="0"/>
              <a:t>Leverage Items</a:t>
            </a:r>
            <a:r>
              <a:rPr lang="en-US" dirty="0"/>
              <a:t> are products</a:t>
            </a:r>
            <a:endParaRPr lang="da-DK" dirty="0"/>
          </a:p>
          <a:p>
            <a:r>
              <a:rPr lang="en-US" dirty="0"/>
              <a:t>that are easy to buy</a:t>
            </a:r>
            <a:endParaRPr lang="da-DK" dirty="0"/>
          </a:p>
          <a:p>
            <a:r>
              <a:rPr lang="en-US" dirty="0"/>
              <a:t>and they have a high importance in the buyer's economy</a:t>
            </a:r>
            <a:endParaRPr lang="da-DK" dirty="0"/>
          </a:p>
          <a:p>
            <a:r>
              <a:rPr lang="en-US" dirty="0"/>
              <a:t>They are non-critical items, standard goods</a:t>
            </a:r>
            <a:endParaRPr lang="da-DK" dirty="0"/>
          </a:p>
          <a:p>
            <a:r>
              <a:rPr lang="en-US" dirty="0"/>
              <a:t>with many suppliers available, and it is easy to switch supplier</a:t>
            </a:r>
            <a:endParaRPr lang="da-DK" dirty="0"/>
          </a:p>
          <a:p>
            <a:r>
              <a:rPr lang="en-US" dirty="0"/>
              <a:t>The recommended purchasing strategy is</a:t>
            </a:r>
            <a:endParaRPr lang="da-DK" dirty="0"/>
          </a:p>
          <a:p>
            <a:r>
              <a:rPr lang="en-US" dirty="0"/>
              <a:t>that the purchasing function continuously negotiate lower prices</a:t>
            </a:r>
            <a:endParaRPr lang="da-DK" dirty="0"/>
          </a:p>
          <a:p>
            <a:r>
              <a:rPr lang="en-US" dirty="0"/>
              <a:t>This can be done by letting the various suppliers submit a tender for large orders for successive deliveries. The supplier achieves economies of scale in the production, and our firm don't suffer excessive storage costs</a:t>
            </a:r>
            <a:endParaRPr lang="da-DK" dirty="0"/>
          </a:p>
          <a:p>
            <a:r>
              <a:rPr lang="en-US" b="1" dirty="0"/>
              <a:t>Bottleneck</a:t>
            </a:r>
            <a:r>
              <a:rPr lang="en-US" dirty="0"/>
              <a:t> Items are products</a:t>
            </a:r>
            <a:endParaRPr lang="da-DK" dirty="0"/>
          </a:p>
          <a:p>
            <a:r>
              <a:rPr lang="en-US" dirty="0"/>
              <a:t>That can only be acquired</a:t>
            </a:r>
            <a:endParaRPr lang="da-DK" dirty="0"/>
          </a:p>
          <a:p>
            <a:r>
              <a:rPr lang="en-US" dirty="0"/>
              <a:t>from one supplier or very few suppliers</a:t>
            </a:r>
            <a:endParaRPr lang="da-DK" dirty="0"/>
          </a:p>
          <a:p>
            <a:r>
              <a:rPr lang="en-US" dirty="0"/>
              <a:t>or their delivery is unstable - This may be due to suppliers located in areas of political unrest, or it is technically difficult to manufacture the product.</a:t>
            </a:r>
            <a:endParaRPr lang="da-DK" dirty="0"/>
          </a:p>
          <a:p>
            <a:r>
              <a:rPr lang="en-US" dirty="0"/>
              <a:t>The product or products have a relatively low impact on the financial results of your firm</a:t>
            </a:r>
            <a:endParaRPr lang="da-DK" dirty="0"/>
          </a:p>
          <a:p>
            <a:r>
              <a:rPr lang="en-US" dirty="0"/>
              <a:t>It is often difficult to change supplier, as the product is a special </a:t>
            </a:r>
            <a:r>
              <a:rPr lang="en-US" dirty="0" smtClean="0"/>
              <a:t>item</a:t>
            </a:r>
            <a:endParaRPr lang="da-DK" dirty="0"/>
          </a:p>
        </p:txBody>
      </p:sp>
      <p:pic>
        <p:nvPicPr>
          <p:cNvPr id="3" name="Billede 7"/>
          <p:cNvPicPr>
            <a:picLocks noChangeAspect="1"/>
          </p:cNvPicPr>
          <p:nvPr/>
        </p:nvPicPr>
        <p:blipFill rotWithShape="1">
          <a:blip r:embed="rId2">
            <a:extLst>
              <a:ext uri="{28A0092B-C50C-407E-A947-70E740481C1C}">
                <a14:useLocalDpi xmlns:a14="http://schemas.microsoft.com/office/drawing/2010/main" val="0"/>
              </a:ext>
            </a:extLst>
          </a:blip>
          <a:srcRect b="4042"/>
          <a:stretch/>
        </p:blipFill>
        <p:spPr>
          <a:xfrm>
            <a:off x="8485147" y="6560927"/>
            <a:ext cx="12323942" cy="2408913"/>
          </a:xfrm>
          <a:prstGeom prst="rect">
            <a:avLst/>
          </a:prstGeom>
        </p:spPr>
      </p:pic>
    </p:spTree>
    <p:extLst>
      <p:ext uri="{BB962C8B-B14F-4D97-AF65-F5344CB8AC3E}">
        <p14:creationId xmlns:p14="http://schemas.microsoft.com/office/powerpoint/2010/main" val="18409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959005" y="1003610"/>
            <a:ext cx="14072839" cy="7109639"/>
          </a:xfrm>
          <a:prstGeom prst="rect">
            <a:avLst/>
          </a:prstGeom>
          <a:noFill/>
        </p:spPr>
        <p:txBody>
          <a:bodyPr wrap="square" rtlCol="0">
            <a:spAutoFit/>
          </a:bodyPr>
          <a:lstStyle/>
          <a:p>
            <a:r>
              <a:rPr lang="en-US" dirty="0"/>
              <a:t>Purchasing strategy must minimize the risks related to buying the product</a:t>
            </a:r>
            <a:endParaRPr lang="da-DK" dirty="0"/>
          </a:p>
          <a:p>
            <a:r>
              <a:rPr lang="en-US" dirty="0"/>
              <a:t>Therefore, it is recommended to sign contracts on a long term basis with the individual suppliers</a:t>
            </a:r>
            <a:endParaRPr lang="da-DK" dirty="0"/>
          </a:p>
          <a:p>
            <a:r>
              <a:rPr lang="en-US" dirty="0"/>
              <a:t>Additionally - the purchaser can keep extra stocks. If the complexity of "the supply market" is very high, the buyer can look for potential suppliers, that can deliver an alternative product from a market - that are less complex - which can replace the bottleneck item</a:t>
            </a:r>
            <a:endParaRPr lang="da-DK" dirty="0"/>
          </a:p>
          <a:p>
            <a:r>
              <a:rPr lang="en-US" b="1" dirty="0"/>
              <a:t>Strategic Items</a:t>
            </a:r>
            <a:r>
              <a:rPr lang="en-US" dirty="0"/>
              <a:t> are products </a:t>
            </a:r>
            <a:endParaRPr lang="da-DK" dirty="0"/>
          </a:p>
          <a:p>
            <a:r>
              <a:rPr lang="en-US" dirty="0"/>
              <a:t>which can be acquired only</a:t>
            </a:r>
            <a:endParaRPr lang="da-DK" dirty="0"/>
          </a:p>
          <a:p>
            <a:r>
              <a:rPr lang="en-US" dirty="0"/>
              <a:t>from one supplier or very few suppliers</a:t>
            </a:r>
            <a:endParaRPr lang="da-DK" dirty="0"/>
          </a:p>
          <a:p>
            <a:r>
              <a:rPr lang="en-US" dirty="0"/>
              <a:t>The product has also a high importance in the buyer's economy</a:t>
            </a:r>
            <a:endParaRPr lang="da-DK" dirty="0"/>
          </a:p>
          <a:p>
            <a:r>
              <a:rPr lang="en-US" dirty="0"/>
              <a:t>It often involves specialized products where it is difficult to change supplier, and the products are crucial for the process or product of the buyer.</a:t>
            </a:r>
            <a:endParaRPr lang="da-DK" dirty="0"/>
          </a:p>
          <a:p>
            <a:r>
              <a:rPr lang="en-US" dirty="0"/>
              <a:t>The company is highly dependent on the product and, consequently, the supplier that delivers it.</a:t>
            </a:r>
            <a:endParaRPr lang="da-DK" dirty="0"/>
          </a:p>
          <a:p>
            <a:r>
              <a:rPr lang="en-US" dirty="0"/>
              <a:t>The recommended purchasing strategy is</a:t>
            </a:r>
            <a:endParaRPr lang="da-DK" dirty="0"/>
          </a:p>
          <a:p>
            <a:r>
              <a:rPr lang="en-US" dirty="0"/>
              <a:t>to form a partnership between us - as company - and the supplier</a:t>
            </a:r>
            <a:endParaRPr lang="da-DK" dirty="0"/>
          </a:p>
          <a:p>
            <a:r>
              <a:rPr lang="en-US" dirty="0"/>
              <a:t>The close partnership can be achieved by co-creation of the product with the supplier - preferably with as much openness as possible, so our supplier does not exploit our vulnerabilities.</a:t>
            </a:r>
            <a:endParaRPr lang="da-DK" dirty="0"/>
          </a:p>
          <a:p>
            <a:r>
              <a:rPr lang="en-US" dirty="0"/>
              <a:t>We cannot obtain the product from other suppliers and it is crucial for our financial performance</a:t>
            </a:r>
            <a:endParaRPr lang="da-DK" dirty="0"/>
          </a:p>
          <a:p>
            <a:r>
              <a:rPr lang="en-US" dirty="0"/>
              <a:t>We shall now consider an example using the model - it is the automotive industry</a:t>
            </a:r>
            <a:endParaRPr lang="da-DK" dirty="0"/>
          </a:p>
          <a:p>
            <a:r>
              <a:rPr lang="en-US" dirty="0"/>
              <a:t>The car manufacturer buys a lot of standard bolts to be used in </a:t>
            </a:r>
            <a:r>
              <a:rPr lang="en-US" dirty="0" smtClean="0"/>
              <a:t>production</a:t>
            </a:r>
            <a:endParaRPr lang="da-DK" dirty="0"/>
          </a:p>
        </p:txBody>
      </p:sp>
      <p:pic>
        <p:nvPicPr>
          <p:cNvPr id="3" name="Billede 7"/>
          <p:cNvPicPr>
            <a:picLocks noChangeAspect="1"/>
          </p:cNvPicPr>
          <p:nvPr/>
        </p:nvPicPr>
        <p:blipFill rotWithShape="1">
          <a:blip r:embed="rId2">
            <a:extLst>
              <a:ext uri="{28A0092B-C50C-407E-A947-70E740481C1C}">
                <a14:useLocalDpi xmlns:a14="http://schemas.microsoft.com/office/drawing/2010/main" val="0"/>
              </a:ext>
            </a:extLst>
          </a:blip>
          <a:srcRect b="4042"/>
          <a:stretch/>
        </p:blipFill>
        <p:spPr>
          <a:xfrm>
            <a:off x="8485147" y="6560927"/>
            <a:ext cx="12323942" cy="2408913"/>
          </a:xfrm>
          <a:prstGeom prst="rect">
            <a:avLst/>
          </a:prstGeom>
        </p:spPr>
      </p:pic>
    </p:spTree>
    <p:extLst>
      <p:ext uri="{BB962C8B-B14F-4D97-AF65-F5344CB8AC3E}">
        <p14:creationId xmlns:p14="http://schemas.microsoft.com/office/powerpoint/2010/main" val="4192326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959005" y="847493"/>
            <a:ext cx="14362771" cy="8586966"/>
          </a:xfrm>
          <a:prstGeom prst="rect">
            <a:avLst/>
          </a:prstGeom>
          <a:noFill/>
        </p:spPr>
        <p:txBody>
          <a:bodyPr wrap="square" rtlCol="0">
            <a:spAutoFit/>
          </a:bodyPr>
          <a:lstStyle/>
          <a:p>
            <a:r>
              <a:rPr lang="en-US" dirty="0"/>
              <a:t>These are clearly a non critical items - the economic importance is low and there are many possible suppliers of the product. We must reduce time and money spent on these products by enhancing product standardization and efficient processing of purchase</a:t>
            </a:r>
            <a:endParaRPr lang="da-DK" dirty="0"/>
          </a:p>
          <a:p>
            <a:r>
              <a:rPr lang="en-US" dirty="0"/>
              <a:t>The manufacturer buys car bodies of aluminum - they are a big part of the value of the car - many suppliers can manufacture it.</a:t>
            </a:r>
            <a:endParaRPr lang="da-DK" dirty="0"/>
          </a:p>
          <a:p>
            <a:r>
              <a:rPr lang="en-US" dirty="0"/>
              <a:t>It is a volume item as it represents a high percentage of the profit of the buyer and there are many suppliers available. We need to ensure as low a price as possible and preferably no stock. Therefore, we let the different suppliers bid on large orders for delivery </a:t>
            </a:r>
            <a:r>
              <a:rPr lang="en-US" dirty="0" err="1"/>
              <a:t>folowing</a:t>
            </a:r>
            <a:r>
              <a:rPr lang="en-US" dirty="0"/>
              <a:t> the just-in-time principle.</a:t>
            </a:r>
            <a:endParaRPr lang="da-DK" dirty="0"/>
          </a:p>
          <a:p>
            <a:r>
              <a:rPr lang="en-US" dirty="0"/>
              <a:t>The car includes a theft protection system with GPS, which contains rare raw materials. It represents a very small value of the system - and there are few providers of rare raw materials and their supplies are unstable.</a:t>
            </a:r>
            <a:endParaRPr lang="da-DK" dirty="0"/>
          </a:p>
          <a:p>
            <a:r>
              <a:rPr lang="en-US" dirty="0"/>
              <a:t>The rare raw materials are a bottleneck item. Suppliers’ delivery is unreliable and the rare raw materials have a relative low impact on the financial results. We will therefore try to tie the selected suppliers up with contracts and as an extra security - keep stocks</a:t>
            </a:r>
            <a:endParaRPr lang="da-DK" dirty="0"/>
          </a:p>
          <a:p>
            <a:r>
              <a:rPr lang="en-US" dirty="0"/>
              <a:t>We have installed a high-tech windshield in our cars, which enables the driver to see at night. The product represents a great value of the car - it is the main selling point for the car. There is currently only one supplier of the technology.</a:t>
            </a:r>
            <a:endParaRPr lang="da-DK" dirty="0"/>
          </a:p>
          <a:p>
            <a:r>
              <a:rPr lang="en-US" dirty="0"/>
              <a:t>It is clearly a strategic item. We must develop the technology in partnership with the supplier. We need a cooperation so closely between us and the supplier - that we can’t do without each other</a:t>
            </a:r>
            <a:endParaRPr lang="da-DK" dirty="0"/>
          </a:p>
          <a:p>
            <a:endParaRPr lang="da-DK" dirty="0"/>
          </a:p>
          <a:p>
            <a:endParaRPr lang="da-DK" dirty="0"/>
          </a:p>
          <a:p>
            <a:endParaRPr lang="da-DK" dirty="0"/>
          </a:p>
          <a:p>
            <a:endParaRPr lang="da-DK" dirty="0"/>
          </a:p>
          <a:p>
            <a:endParaRPr lang="da-DK" dirty="0"/>
          </a:p>
        </p:txBody>
      </p:sp>
      <p:pic>
        <p:nvPicPr>
          <p:cNvPr id="3" name="Billede 7"/>
          <p:cNvPicPr>
            <a:picLocks noChangeAspect="1"/>
          </p:cNvPicPr>
          <p:nvPr/>
        </p:nvPicPr>
        <p:blipFill rotWithShape="1">
          <a:blip r:embed="rId2">
            <a:extLst>
              <a:ext uri="{28A0092B-C50C-407E-A947-70E740481C1C}">
                <a14:useLocalDpi xmlns:a14="http://schemas.microsoft.com/office/drawing/2010/main" val="0"/>
              </a:ext>
            </a:extLst>
          </a:blip>
          <a:srcRect b="4042"/>
          <a:stretch/>
        </p:blipFill>
        <p:spPr>
          <a:xfrm>
            <a:off x="8485147" y="6560927"/>
            <a:ext cx="12323942" cy="2408913"/>
          </a:xfrm>
          <a:prstGeom prst="rect">
            <a:avLst/>
          </a:prstGeom>
        </p:spPr>
      </p:pic>
    </p:spTree>
    <p:extLst>
      <p:ext uri="{BB962C8B-B14F-4D97-AF65-F5344CB8AC3E}">
        <p14:creationId xmlns:p14="http://schemas.microsoft.com/office/powerpoint/2010/main" val="461834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914400" y="825190"/>
            <a:ext cx="13716000" cy="5632311"/>
          </a:xfrm>
          <a:prstGeom prst="rect">
            <a:avLst/>
          </a:prstGeom>
          <a:noFill/>
        </p:spPr>
        <p:txBody>
          <a:bodyPr wrap="square" rtlCol="0">
            <a:spAutoFit/>
          </a:bodyPr>
          <a:lstStyle/>
          <a:p>
            <a:r>
              <a:rPr lang="en-US" dirty="0"/>
              <a:t>Now let us consider a criticism of the model</a:t>
            </a:r>
            <a:endParaRPr lang="da-DK" dirty="0"/>
          </a:p>
          <a:p>
            <a:r>
              <a:rPr lang="en-US" dirty="0"/>
              <a:t>It is not clear which elements to include in the "complexity of the supplier market" and the relative importance between them. The same applies to the "importance of purchasing"</a:t>
            </a:r>
            <a:endParaRPr lang="da-DK" dirty="0"/>
          </a:p>
          <a:p>
            <a:r>
              <a:rPr lang="en-US" dirty="0"/>
              <a:t>It is not defined whether the model should be used at the product group level or down to the individual product</a:t>
            </a:r>
            <a:endParaRPr lang="da-DK" dirty="0"/>
          </a:p>
          <a:p>
            <a:r>
              <a:rPr lang="en-US" dirty="0"/>
              <a:t>It is not clear whether the model should be used on department or company level. Each company has to decide this for themselves</a:t>
            </a:r>
            <a:endParaRPr lang="da-DK" dirty="0"/>
          </a:p>
          <a:p>
            <a:r>
              <a:rPr lang="en-US" dirty="0"/>
              <a:t>It is not clear how to differentiate precisely between Low and High and this applies to both dimensions - we must again clarify this ourselves</a:t>
            </a:r>
            <a:endParaRPr lang="da-DK" dirty="0"/>
          </a:p>
          <a:p>
            <a:r>
              <a:rPr lang="en-US" dirty="0"/>
              <a:t>The grading of products in each category can change over time - the model appears static - the world is dynamic</a:t>
            </a:r>
            <a:endParaRPr lang="da-DK" dirty="0"/>
          </a:p>
          <a:p>
            <a:r>
              <a:rPr lang="en-US" dirty="0"/>
              <a:t>Power relations between us - as a company - and our suppliers are not a subject in the model </a:t>
            </a:r>
            <a:endParaRPr lang="da-DK" dirty="0"/>
          </a:p>
          <a:p>
            <a:r>
              <a:rPr lang="en-US" dirty="0"/>
              <a:t>The model has a clear strength - in a relatively simple manner - the model achieves a result - that gives us a useful procurement strategy.</a:t>
            </a:r>
            <a:endParaRPr lang="da-DK" dirty="0"/>
          </a:p>
          <a:p>
            <a:endParaRPr lang="da-DK" dirty="0"/>
          </a:p>
        </p:txBody>
      </p:sp>
      <p:pic>
        <p:nvPicPr>
          <p:cNvPr id="3" name="Billede 7"/>
          <p:cNvPicPr>
            <a:picLocks noChangeAspect="1"/>
          </p:cNvPicPr>
          <p:nvPr/>
        </p:nvPicPr>
        <p:blipFill rotWithShape="1">
          <a:blip r:embed="rId2">
            <a:extLst>
              <a:ext uri="{28A0092B-C50C-407E-A947-70E740481C1C}">
                <a14:useLocalDpi xmlns:a14="http://schemas.microsoft.com/office/drawing/2010/main" val="0"/>
              </a:ext>
            </a:extLst>
          </a:blip>
          <a:srcRect b="4042"/>
          <a:stretch/>
        </p:blipFill>
        <p:spPr>
          <a:xfrm>
            <a:off x="8485147" y="6560927"/>
            <a:ext cx="12323942" cy="2408913"/>
          </a:xfrm>
          <a:prstGeom prst="rect">
            <a:avLst/>
          </a:prstGeom>
        </p:spPr>
      </p:pic>
    </p:spTree>
    <p:extLst>
      <p:ext uri="{BB962C8B-B14F-4D97-AF65-F5344CB8AC3E}">
        <p14:creationId xmlns:p14="http://schemas.microsoft.com/office/powerpoint/2010/main" val="1895417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5543" y="2350892"/>
            <a:ext cx="16255999" cy="4432285"/>
          </a:xfrm>
          <a:prstGeom prst="rect">
            <a:avLst/>
          </a:prstGeom>
        </p:spPr>
        <p:txBody>
          <a:bodyPr wrap="square" lIns="122222" tIns="61110" rIns="122222" bIns="61110">
            <a:spAutoFit/>
          </a:bodyPr>
          <a:lstStyle/>
          <a:p>
            <a:pPr algn="ctr"/>
            <a:r>
              <a:rPr lang="da-DK" sz="4800" b="1" dirty="0" smtClean="0">
                <a:solidFill>
                  <a:srgbClr val="452103"/>
                </a:solidFill>
                <a:latin typeface="Arial" pitchFamily="34" charset="0"/>
                <a:cs typeface="Arial" pitchFamily="34" charset="0"/>
              </a:rPr>
              <a:t> </a:t>
            </a:r>
            <a:r>
              <a:rPr lang="da-DK" sz="4800" smtClean="0">
                <a:solidFill>
                  <a:schemeClr val="tx1">
                    <a:lumMod val="85000"/>
                    <a:lumOff val="15000"/>
                  </a:schemeClr>
                </a:solidFill>
                <a:latin typeface="Arial" pitchFamily="34" charset="0"/>
                <a:cs typeface="Arial" pitchFamily="34" charset="0"/>
              </a:rPr>
              <a:t>More </a:t>
            </a:r>
            <a:r>
              <a:rPr lang="da-DK" sz="4800" smtClean="0">
                <a:solidFill>
                  <a:schemeClr val="tx1">
                    <a:lumMod val="85000"/>
                    <a:lumOff val="15000"/>
                  </a:schemeClr>
                </a:solidFill>
                <a:latin typeface="Arial" pitchFamily="34" charset="0"/>
                <a:cs typeface="Arial" pitchFamily="34" charset="0"/>
              </a:rPr>
              <a:t>on </a:t>
            </a:r>
            <a:r>
              <a:rPr lang="da-DK" sz="4800" dirty="0" smtClean="0">
                <a:solidFill>
                  <a:schemeClr val="tx1">
                    <a:lumMod val="85000"/>
                    <a:lumOff val="15000"/>
                  </a:schemeClr>
                </a:solidFill>
                <a:latin typeface="Arial" pitchFamily="34" charset="0"/>
                <a:cs typeface="Arial" pitchFamily="34" charset="0"/>
              </a:rPr>
              <a:t>the subject: </a:t>
            </a:r>
          </a:p>
          <a:p>
            <a:pPr algn="ctr"/>
            <a:endParaRPr lang="da-DK" sz="7200" dirty="0">
              <a:solidFill>
                <a:schemeClr val="tx1">
                  <a:lumMod val="85000"/>
                  <a:lumOff val="15000"/>
                </a:schemeClr>
              </a:solidFill>
              <a:latin typeface="Myriad Web Pro" pitchFamily="34" charset="0"/>
              <a:cs typeface="Aharoni" pitchFamily="2" charset="-79"/>
            </a:endParaRPr>
          </a:p>
          <a:p>
            <a:pPr algn="ctr"/>
            <a:endParaRPr lang="da-DK" sz="4800" b="1" dirty="0" smtClean="0">
              <a:solidFill>
                <a:schemeClr val="tx1">
                  <a:lumMod val="85000"/>
                  <a:lumOff val="15000"/>
                </a:schemeClr>
              </a:solidFill>
              <a:latin typeface="Myriad Web Pro" pitchFamily="34" charset="0"/>
              <a:cs typeface="Aharoni" pitchFamily="2" charset="-79"/>
            </a:endParaRPr>
          </a:p>
          <a:p>
            <a:pPr algn="ctr"/>
            <a:endParaRPr lang="da-DK" sz="4000" b="1" dirty="0">
              <a:solidFill>
                <a:schemeClr val="tx1">
                  <a:lumMod val="85000"/>
                  <a:lumOff val="15000"/>
                </a:schemeClr>
              </a:solidFill>
              <a:latin typeface="Myriad Web Pro" pitchFamily="34" charset="0"/>
              <a:cs typeface="Aharoni" pitchFamily="2" charset="-79"/>
            </a:endParaRPr>
          </a:p>
          <a:p>
            <a:pPr algn="ctr"/>
            <a:r>
              <a:rPr lang="da-DK" sz="4400" b="1" dirty="0" smtClean="0">
                <a:solidFill>
                  <a:schemeClr val="tx1">
                    <a:lumMod val="85000"/>
                    <a:lumOff val="15000"/>
                  </a:schemeClr>
                </a:solidFill>
                <a:latin typeface="Myriad Web Pro" pitchFamily="34" charset="0"/>
                <a:cs typeface="Aharoni" pitchFamily="2" charset="-79"/>
              </a:rPr>
              <a:t>www.</a:t>
            </a:r>
            <a:r>
              <a:rPr lang="da-DK" sz="7200" b="1" dirty="0" smtClean="0">
                <a:solidFill>
                  <a:schemeClr val="tx1">
                    <a:lumMod val="85000"/>
                    <a:lumOff val="15000"/>
                  </a:schemeClr>
                </a:solidFill>
                <a:latin typeface="Myriad Web Pro" pitchFamily="34" charset="0"/>
                <a:cs typeface="Aharoni" pitchFamily="2" charset="-79"/>
              </a:rPr>
              <a:t>Flixabout</a:t>
            </a:r>
            <a:r>
              <a:rPr lang="da-DK" sz="4800" b="1" dirty="0" smtClean="0">
                <a:solidFill>
                  <a:schemeClr val="tx1">
                    <a:lumMod val="85000"/>
                    <a:lumOff val="15000"/>
                  </a:schemeClr>
                </a:solidFill>
                <a:latin typeface="Myriad Web Pro" pitchFamily="34" charset="0"/>
                <a:cs typeface="Aharoni" pitchFamily="2" charset="-79"/>
              </a:rPr>
              <a:t>.com</a:t>
            </a:r>
          </a:p>
        </p:txBody>
      </p:sp>
      <p:pic>
        <p:nvPicPr>
          <p:cNvPr id="2" name="Billed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60006" y="3417742"/>
            <a:ext cx="10058400" cy="2095499"/>
          </a:xfrm>
          <a:prstGeom prst="rect">
            <a:avLst/>
          </a:prstGeom>
        </p:spPr>
      </p:pic>
    </p:spTree>
    <p:extLst>
      <p:ext uri="{BB962C8B-B14F-4D97-AF65-F5344CB8AC3E}">
        <p14:creationId xmlns:p14="http://schemas.microsoft.com/office/powerpoint/2010/main" val="4282363891"/>
      </p:ext>
    </p:extLst>
  </p:cSld>
  <p:clrMapOvr>
    <a:masterClrMapping/>
  </p:clrMapOvr>
  <p:transition advClick="0" advTm="6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49d05ad951b91c48523a34ae11fcef8deff53035"/>
</p:tagLst>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10627</TotalTime>
  <Words>1499</Words>
  <Application>Microsoft Office PowerPoint</Application>
  <PresentationFormat>Brugerdefineret</PresentationFormat>
  <Paragraphs>115</Paragraphs>
  <Slides>9</Slides>
  <Notes>3</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9</vt:i4>
      </vt:variant>
    </vt:vector>
  </HeadingPairs>
  <TitlesOfParts>
    <vt:vector size="14" baseType="lpstr">
      <vt:lpstr>Aharoni</vt:lpstr>
      <vt:lpstr>Arial</vt:lpstr>
      <vt:lpstr>Calibri</vt:lpstr>
      <vt:lpstr>Myriad Web Pro</vt: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MonsterCreative</dc:creator>
  <cp:lastModifiedBy>Kirsten Wissing</cp:lastModifiedBy>
  <cp:revision>516</cp:revision>
  <dcterms:created xsi:type="dcterms:W3CDTF">2012-01-17T11:58:12Z</dcterms:created>
  <dcterms:modified xsi:type="dcterms:W3CDTF">2018-11-05T12:57:55Z</dcterms:modified>
</cp:coreProperties>
</file>