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42" r:id="rId2"/>
    <p:sldId id="329" r:id="rId3"/>
    <p:sldId id="358" r:id="rId4"/>
    <p:sldId id="359" r:id="rId5"/>
    <p:sldId id="360" r:id="rId6"/>
    <p:sldId id="361" r:id="rId7"/>
    <p:sldId id="362" r:id="rId8"/>
    <p:sldId id="363" r:id="rId9"/>
    <p:sldId id="364" r:id="rId10"/>
    <p:sldId id="365" r:id="rId11"/>
    <p:sldId id="357" r:id="rId12"/>
  </p:sldIdLst>
  <p:sldSz cx="16256000" cy="9145588"/>
  <p:notesSz cx="6858000" cy="9144000"/>
  <p:defaultText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2">
          <p15:clr>
            <a:srgbClr val="A4A3A4"/>
          </p15:clr>
        </p15:guide>
        <p15:guide id="2" pos="51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ABBC06"/>
    <a:srgbClr val="F7931E"/>
    <a:srgbClr val="E28100"/>
    <a:srgbClr val="F79646"/>
    <a:srgbClr val="D53215"/>
    <a:srgbClr val="3C7E9E"/>
    <a:srgbClr val="FFFFFF"/>
    <a:srgbClr val="7F7F7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5" autoAdjust="0"/>
    <p:restoredTop sz="66162" autoAdjust="0"/>
  </p:normalViewPr>
  <p:slideViewPr>
    <p:cSldViewPr snapToGrid="0">
      <p:cViewPr varScale="1">
        <p:scale>
          <a:sx n="32" d="100"/>
          <a:sy n="32" d="100"/>
        </p:scale>
        <p:origin x="1716" y="72"/>
      </p:cViewPr>
      <p:guideLst>
        <p:guide orient="horz" pos="2882"/>
        <p:guide pos="512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3130"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A407B2-1C2A-43DC-A65E-A52872FA80D1}" type="datetimeFigureOut">
              <a:rPr lang="da-DK" smtClean="0"/>
              <a:pPr/>
              <a:t>02-11-2018</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0443B30-BC28-40F6-A66E-220FC263391F}" type="slidenum">
              <a:rPr lang="da-DK" smtClean="0"/>
              <a:pPr/>
              <a:t>‹nr.›</a:t>
            </a:fld>
            <a:endParaRPr lang="da-DK"/>
          </a:p>
        </p:txBody>
      </p:sp>
    </p:spTree>
    <p:extLst>
      <p:ext uri="{BB962C8B-B14F-4D97-AF65-F5344CB8AC3E}">
        <p14:creationId xmlns:p14="http://schemas.microsoft.com/office/powerpoint/2010/main" val="3362115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B057E0-FEDE-4C7D-91DE-32E149041D7E}" type="datetimeFigureOut">
              <a:rPr lang="da-DK" smtClean="0"/>
              <a:pPr/>
              <a:t>02-11-2018</a:t>
            </a:fld>
            <a:endParaRPr lang="da-DK"/>
          </a:p>
        </p:txBody>
      </p:sp>
      <p:sp>
        <p:nvSpPr>
          <p:cNvPr id="4" name="Pladsholder til diasbillede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EDDCED-4F3B-47DD-A2B3-5F65674F1628}" type="slidenum">
              <a:rPr lang="da-DK" smtClean="0"/>
              <a:pPr/>
              <a:t>‹nr.›</a:t>
            </a:fld>
            <a:endParaRPr lang="da-DK"/>
          </a:p>
        </p:txBody>
      </p:sp>
    </p:spTree>
    <p:extLst>
      <p:ext uri="{BB962C8B-B14F-4D97-AF65-F5344CB8AC3E}">
        <p14:creationId xmlns:p14="http://schemas.microsoft.com/office/powerpoint/2010/main" val="1535477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382588" y="685800"/>
            <a:ext cx="6092825" cy="3429000"/>
          </a:xfrm>
          <a:ln/>
        </p:spPr>
      </p:sp>
      <p:sp>
        <p:nvSpPr>
          <p:cNvPr id="16386" name="Rectangle 3"/>
          <p:cNvSpPr>
            <a:spLocks noGrp="1" noChangeArrowheads="1"/>
          </p:cNvSpPr>
          <p:nvPr>
            <p:ph type="body" idx="1"/>
          </p:nvPr>
        </p:nvSpPr>
        <p:spPr>
          <a:noFill/>
          <a:ln/>
        </p:spPr>
        <p:txBody>
          <a:bodyPr/>
          <a:lstStyle/>
          <a:p>
            <a:pPr eaLnBrk="1" hangingPunct="1"/>
            <a:endParaRPr lang="da-DK" dirty="0" smtClean="0"/>
          </a:p>
        </p:txBody>
      </p:sp>
    </p:spTree>
    <p:extLst>
      <p:ext uri="{BB962C8B-B14F-4D97-AF65-F5344CB8AC3E}">
        <p14:creationId xmlns:p14="http://schemas.microsoft.com/office/powerpoint/2010/main" val="4079787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a-DK" dirty="0"/>
          </a:p>
        </p:txBody>
      </p:sp>
      <p:sp>
        <p:nvSpPr>
          <p:cNvPr id="4" name="Slide Number Placeholder 3"/>
          <p:cNvSpPr>
            <a:spLocks noGrp="1"/>
          </p:cNvSpPr>
          <p:nvPr>
            <p:ph type="sldNum" sz="quarter" idx="10"/>
          </p:nvPr>
        </p:nvSpPr>
        <p:spPr/>
        <p:txBody>
          <a:bodyPr/>
          <a:lstStyle/>
          <a:p>
            <a:fld id="{8BEDDCED-4F3B-47DD-A2B3-5F65674F1628}" type="slidenum">
              <a:rPr lang="da-DK" smtClean="0"/>
              <a:pPr/>
              <a:t>2</a:t>
            </a:fld>
            <a:endParaRPr lang="da-DK"/>
          </a:p>
        </p:txBody>
      </p:sp>
    </p:spTree>
    <p:extLst>
      <p:ext uri="{BB962C8B-B14F-4D97-AF65-F5344CB8AC3E}">
        <p14:creationId xmlns:p14="http://schemas.microsoft.com/office/powerpoint/2010/main" val="12102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3168AF5-5AE7-40D8-9EF2-BA5EE939C69E}" type="datetimeFigureOut">
              <a:rPr lang="da-DK" smtClean="0"/>
              <a:pPr/>
              <a:t>02-11-2018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F9A650B7-67A5-4A6E-944B-DBFCFD6D046C}" type="slidenum">
              <a:rPr lang="da-DK" smtClean="0"/>
              <a:pPr/>
              <a:t>‹nr.›</a:t>
            </a:fld>
            <a:endParaRPr lang="da-DK"/>
          </a:p>
        </p:txBody>
      </p:sp>
    </p:spTree>
    <p:extLst>
      <p:ext uri="{BB962C8B-B14F-4D97-AF65-F5344CB8AC3E}">
        <p14:creationId xmlns:p14="http://schemas.microsoft.com/office/powerpoint/2010/main" val="300101217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7E6"/>
        </a:solidFill>
        <a:effectLst/>
      </p:bgPr>
    </p:bg>
    <p:spTree>
      <p:nvGrpSpPr>
        <p:cNvPr id="1" name=""/>
        <p:cNvGrpSpPr/>
        <p:nvPr/>
      </p:nvGrpSpPr>
      <p:grpSpPr>
        <a:xfrm>
          <a:off x="0" y="0"/>
          <a:ext cx="0" cy="0"/>
          <a:chOff x="0" y="0"/>
          <a:chExt cx="0" cy="0"/>
        </a:xfrm>
      </p:grpSpPr>
      <p:sp>
        <p:nvSpPr>
          <p:cNvPr id="4" name="Pladsholder til dato 3"/>
          <p:cNvSpPr>
            <a:spLocks noGrp="1"/>
          </p:cNvSpPr>
          <p:nvPr>
            <p:ph type="dt" sz="half" idx="2"/>
          </p:nvPr>
        </p:nvSpPr>
        <p:spPr>
          <a:xfrm>
            <a:off x="812802" y="8476612"/>
            <a:ext cx="3793067" cy="486919"/>
          </a:xfrm>
          <a:prstGeom prst="rect">
            <a:avLst/>
          </a:prstGeom>
        </p:spPr>
        <p:txBody>
          <a:bodyPr vert="horz" lIns="122222" tIns="61110" rIns="122222" bIns="61110" rtlCol="0" anchor="ctr"/>
          <a:lstStyle>
            <a:lvl1pPr algn="l">
              <a:defRPr sz="1600">
                <a:solidFill>
                  <a:schemeClr val="tx1">
                    <a:tint val="75000"/>
                  </a:schemeClr>
                </a:solidFill>
              </a:defRPr>
            </a:lvl1pPr>
          </a:lstStyle>
          <a:p>
            <a:fld id="{C3168AF5-5AE7-40D8-9EF2-BA5EE939C69E}" type="datetimeFigureOut">
              <a:rPr lang="da-DK" smtClean="0"/>
              <a:pPr/>
              <a:t>02-11-2018</a:t>
            </a:fld>
            <a:endParaRPr lang="da-DK"/>
          </a:p>
        </p:txBody>
      </p:sp>
      <p:sp>
        <p:nvSpPr>
          <p:cNvPr id="5" name="Pladsholder til sidefod 4"/>
          <p:cNvSpPr>
            <a:spLocks noGrp="1"/>
          </p:cNvSpPr>
          <p:nvPr>
            <p:ph type="ftr" sz="quarter" idx="3"/>
          </p:nvPr>
        </p:nvSpPr>
        <p:spPr>
          <a:xfrm>
            <a:off x="5554138" y="8476612"/>
            <a:ext cx="5147731" cy="486919"/>
          </a:xfrm>
          <a:prstGeom prst="rect">
            <a:avLst/>
          </a:prstGeom>
        </p:spPr>
        <p:txBody>
          <a:bodyPr vert="horz" lIns="122222" tIns="61110" rIns="122222" bIns="61110" rtlCol="0" anchor="ctr"/>
          <a:lstStyle>
            <a:lvl1pPr algn="ctr">
              <a:defRPr sz="16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11650135" y="8476612"/>
            <a:ext cx="3793067" cy="486919"/>
          </a:xfrm>
          <a:prstGeom prst="rect">
            <a:avLst/>
          </a:prstGeom>
        </p:spPr>
        <p:txBody>
          <a:bodyPr vert="horz" lIns="122222" tIns="61110" rIns="122222" bIns="61110" rtlCol="0" anchor="ctr"/>
          <a:lstStyle>
            <a:lvl1pPr algn="r">
              <a:defRPr sz="1600">
                <a:solidFill>
                  <a:schemeClr val="tx1">
                    <a:tint val="75000"/>
                  </a:schemeClr>
                </a:solidFill>
              </a:defRPr>
            </a:lvl1pPr>
          </a:lstStyle>
          <a:p>
            <a:fld id="{F9A650B7-67A5-4A6E-944B-DBFCFD6D046C}" type="slidenum">
              <a:rPr lang="da-DK" smtClean="0"/>
              <a:pPr/>
              <a:t>‹nr.›</a:t>
            </a:fld>
            <a:endParaRPr lang="da-DK"/>
          </a:p>
        </p:txBody>
      </p:sp>
    </p:spTree>
    <p:extLst>
      <p:ext uri="{BB962C8B-B14F-4D97-AF65-F5344CB8AC3E}">
        <p14:creationId xmlns:p14="http://schemas.microsoft.com/office/powerpoint/2010/main" val="4224724004"/>
      </p:ext>
    </p:extLst>
  </p:cSld>
  <p:clrMap bg1="lt1" tx1="dk1" bg2="lt2" tx2="dk2" accent1="accent1" accent2="accent2" accent3="accent3" accent4="accent4" accent5="accent5" accent6="accent6" hlink="hlink" folHlink="folHlink"/>
  <p:sldLayoutIdLst>
    <p:sldLayoutId id="2147483655" r:id="rId1"/>
  </p:sldLayoutIdLst>
  <p:timing>
    <p:tnLst>
      <p:par>
        <p:cTn id="1" dur="indefinite" restart="never" nodeType="tmRoot"/>
      </p:par>
    </p:tnLst>
  </p:timing>
  <p:txStyles>
    <p:titleStyle>
      <a:lvl1pPr algn="ctr" defTabSz="1222217" rtl="0" eaLnBrk="1" latinLnBrk="0" hangingPunct="1">
        <a:spcBef>
          <a:spcPct val="0"/>
        </a:spcBef>
        <a:buNone/>
        <a:defRPr sz="5900" kern="1200">
          <a:solidFill>
            <a:schemeClr val="tx1"/>
          </a:solidFill>
          <a:latin typeface="+mj-lt"/>
          <a:ea typeface="+mj-ea"/>
          <a:cs typeface="+mj-cs"/>
        </a:defRPr>
      </a:lvl1pPr>
    </p:titleStyle>
    <p:bodyStyle>
      <a:lvl1pPr marL="458331" indent="-458331" algn="l" defTabSz="1222217"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3051" indent="-381942" algn="l" defTabSz="1222217"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7772" indent="-305555" algn="l" defTabSz="1222217"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8881"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9990"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61099"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72207"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83316"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94425" indent="-305555" algn="l" defTabSz="122221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da-DK"/>
      </a:defPPr>
      <a:lvl1pPr marL="0" algn="l" defTabSz="1222217" rtl="0" eaLnBrk="1" latinLnBrk="0" hangingPunct="1">
        <a:defRPr sz="2400" kern="1200">
          <a:solidFill>
            <a:schemeClr val="tx1"/>
          </a:solidFill>
          <a:latin typeface="+mn-lt"/>
          <a:ea typeface="+mn-ea"/>
          <a:cs typeface="+mn-cs"/>
        </a:defRPr>
      </a:lvl1pPr>
      <a:lvl2pPr marL="611109" algn="l" defTabSz="1222217" rtl="0" eaLnBrk="1" latinLnBrk="0" hangingPunct="1">
        <a:defRPr sz="2400" kern="1200">
          <a:solidFill>
            <a:schemeClr val="tx1"/>
          </a:solidFill>
          <a:latin typeface="+mn-lt"/>
          <a:ea typeface="+mn-ea"/>
          <a:cs typeface="+mn-cs"/>
        </a:defRPr>
      </a:lvl2pPr>
      <a:lvl3pPr marL="1222217" algn="l" defTabSz="1222217" rtl="0" eaLnBrk="1" latinLnBrk="0" hangingPunct="1">
        <a:defRPr sz="2400" kern="1200">
          <a:solidFill>
            <a:schemeClr val="tx1"/>
          </a:solidFill>
          <a:latin typeface="+mn-lt"/>
          <a:ea typeface="+mn-ea"/>
          <a:cs typeface="+mn-cs"/>
        </a:defRPr>
      </a:lvl3pPr>
      <a:lvl4pPr marL="1833326" algn="l" defTabSz="1222217" rtl="0" eaLnBrk="1" latinLnBrk="0" hangingPunct="1">
        <a:defRPr sz="2400" kern="1200">
          <a:solidFill>
            <a:schemeClr val="tx1"/>
          </a:solidFill>
          <a:latin typeface="+mn-lt"/>
          <a:ea typeface="+mn-ea"/>
          <a:cs typeface="+mn-cs"/>
        </a:defRPr>
      </a:lvl4pPr>
      <a:lvl5pPr marL="2444435" algn="l" defTabSz="1222217" rtl="0" eaLnBrk="1" latinLnBrk="0" hangingPunct="1">
        <a:defRPr sz="2400" kern="1200">
          <a:solidFill>
            <a:schemeClr val="tx1"/>
          </a:solidFill>
          <a:latin typeface="+mn-lt"/>
          <a:ea typeface="+mn-ea"/>
          <a:cs typeface="+mn-cs"/>
        </a:defRPr>
      </a:lvl5pPr>
      <a:lvl6pPr marL="3055544" algn="l" defTabSz="1222217" rtl="0" eaLnBrk="1" latinLnBrk="0" hangingPunct="1">
        <a:defRPr sz="2400" kern="1200">
          <a:solidFill>
            <a:schemeClr val="tx1"/>
          </a:solidFill>
          <a:latin typeface="+mn-lt"/>
          <a:ea typeface="+mn-ea"/>
          <a:cs typeface="+mn-cs"/>
        </a:defRPr>
      </a:lvl6pPr>
      <a:lvl7pPr marL="3666652" algn="l" defTabSz="1222217" rtl="0" eaLnBrk="1" latinLnBrk="0" hangingPunct="1">
        <a:defRPr sz="2400" kern="1200">
          <a:solidFill>
            <a:schemeClr val="tx1"/>
          </a:solidFill>
          <a:latin typeface="+mn-lt"/>
          <a:ea typeface="+mn-ea"/>
          <a:cs typeface="+mn-cs"/>
        </a:defRPr>
      </a:lvl7pPr>
      <a:lvl8pPr marL="4277761" algn="l" defTabSz="1222217" rtl="0" eaLnBrk="1" latinLnBrk="0" hangingPunct="1">
        <a:defRPr sz="2400" kern="1200">
          <a:solidFill>
            <a:schemeClr val="tx1"/>
          </a:solidFill>
          <a:latin typeface="+mn-lt"/>
          <a:ea typeface="+mn-ea"/>
          <a:cs typeface="+mn-cs"/>
        </a:defRPr>
      </a:lvl8pPr>
      <a:lvl9pPr marL="4888870" algn="l" defTabSz="122221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facultybio.haas.berkeley.edu/faculty-list/teece-david"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e 1"/>
          <p:cNvGrpSpPr/>
          <p:nvPr/>
        </p:nvGrpSpPr>
        <p:grpSpPr>
          <a:xfrm>
            <a:off x="2337864" y="5536464"/>
            <a:ext cx="9822301" cy="2781436"/>
            <a:chOff x="756039" y="5096574"/>
            <a:chExt cx="9822301" cy="2781436"/>
          </a:xfrm>
        </p:grpSpPr>
        <p:sp>
          <p:nvSpPr>
            <p:cNvPr id="15363" name="Tekstboks 9"/>
            <p:cNvSpPr txBox="1">
              <a:spLocks noChangeArrowheads="1"/>
            </p:cNvSpPr>
            <p:nvPr/>
          </p:nvSpPr>
          <p:spPr bwMode="auto">
            <a:xfrm>
              <a:off x="756039" y="5096574"/>
              <a:ext cx="9805676" cy="1311275"/>
            </a:xfrm>
            <a:prstGeom prst="rect">
              <a:avLst/>
            </a:prstGeom>
            <a:noFill/>
            <a:ln w="9525">
              <a:noFill/>
              <a:miter lim="800000"/>
              <a:headEnd/>
              <a:tailEnd/>
            </a:ln>
          </p:spPr>
          <p:txBody>
            <a:bodyPr>
              <a:spAutoFit/>
            </a:bodyPr>
            <a:lstStyle/>
            <a:p>
              <a:r>
                <a:rPr lang="da-DK" sz="8000" dirty="0" smtClean="0">
                  <a:solidFill>
                    <a:srgbClr val="9BBB59"/>
                  </a:solidFill>
                  <a:latin typeface="Aharoni" pitchFamily="2" charset="-79"/>
                  <a:cs typeface="Aharoni" pitchFamily="2" charset="-79"/>
                </a:rPr>
                <a:t>Gary</a:t>
              </a:r>
              <a:endParaRPr lang="da-DK" sz="8000" dirty="0">
                <a:solidFill>
                  <a:srgbClr val="9BBB59"/>
                </a:solidFill>
                <a:latin typeface="Aharoni" pitchFamily="2" charset="-79"/>
                <a:cs typeface="Aharoni" pitchFamily="2" charset="-79"/>
              </a:endParaRPr>
            </a:p>
          </p:txBody>
        </p:sp>
        <p:sp>
          <p:nvSpPr>
            <p:cNvPr id="15364" name="Tekstboks 10"/>
            <p:cNvSpPr txBox="1">
              <a:spLocks noChangeArrowheads="1"/>
            </p:cNvSpPr>
            <p:nvPr/>
          </p:nvSpPr>
          <p:spPr bwMode="auto">
            <a:xfrm>
              <a:off x="772664" y="6139124"/>
              <a:ext cx="9805676" cy="1311275"/>
            </a:xfrm>
            <a:prstGeom prst="rect">
              <a:avLst/>
            </a:prstGeom>
            <a:noFill/>
            <a:ln w="9525">
              <a:noFill/>
              <a:miter lim="800000"/>
              <a:headEnd/>
              <a:tailEnd/>
            </a:ln>
          </p:spPr>
          <p:txBody>
            <a:bodyPr>
              <a:spAutoFit/>
            </a:bodyPr>
            <a:lstStyle/>
            <a:p>
              <a:r>
                <a:rPr lang="da-DK" sz="8000" dirty="0" err="1" smtClean="0">
                  <a:solidFill>
                    <a:srgbClr val="7F7F7F"/>
                  </a:solidFill>
                  <a:latin typeface="Aharoni"/>
                  <a:ea typeface="Aharoni"/>
                  <a:cs typeface="Aharoni"/>
                </a:rPr>
                <a:t>Pisano</a:t>
              </a:r>
              <a:endParaRPr lang="da-DK" sz="8000" dirty="0">
                <a:latin typeface="Calibri" pitchFamily="34" charset="0"/>
              </a:endParaRPr>
            </a:p>
          </p:txBody>
        </p:sp>
        <p:sp>
          <p:nvSpPr>
            <p:cNvPr id="15365" name="Tekstboks 11"/>
            <p:cNvSpPr txBox="1">
              <a:spLocks noChangeArrowheads="1"/>
            </p:cNvSpPr>
            <p:nvPr/>
          </p:nvSpPr>
          <p:spPr bwMode="auto">
            <a:xfrm>
              <a:off x="772665" y="7293235"/>
              <a:ext cx="8270894" cy="584775"/>
            </a:xfrm>
            <a:prstGeom prst="rect">
              <a:avLst/>
            </a:prstGeom>
            <a:noFill/>
            <a:ln w="9525">
              <a:noFill/>
              <a:miter lim="800000"/>
              <a:headEnd/>
              <a:tailEnd/>
            </a:ln>
          </p:spPr>
          <p:txBody>
            <a:bodyPr>
              <a:spAutoFit/>
            </a:bodyPr>
            <a:lstStyle/>
            <a:p>
              <a:r>
                <a:rPr lang="nb-NO" sz="3200" b="1" dirty="0">
                  <a:solidFill>
                    <a:schemeClr val="tx1">
                      <a:lumMod val="65000"/>
                      <a:lumOff val="35000"/>
                    </a:schemeClr>
                  </a:solidFill>
                </a:rPr>
                <a:t>Professor of Business Administration, </a:t>
              </a:r>
              <a:r>
                <a:rPr lang="nb-NO" sz="3200" b="1" dirty="0" smtClean="0">
                  <a:solidFill>
                    <a:schemeClr val="tx1">
                      <a:lumMod val="65000"/>
                      <a:lumOff val="35000"/>
                    </a:schemeClr>
                  </a:solidFill>
                </a:rPr>
                <a:t>Harvard</a:t>
              </a:r>
              <a:r>
                <a:rPr lang="nb-NO" sz="3200" dirty="0" smtClean="0"/>
                <a:t> </a:t>
              </a:r>
              <a:endParaRPr lang="da-DK" sz="3200" b="1" dirty="0">
                <a:latin typeface="Calibri" pitchFamily="34" charset="0"/>
              </a:endParaRPr>
            </a:p>
          </p:txBody>
        </p:sp>
      </p:grpSp>
      <p:grpSp>
        <p:nvGrpSpPr>
          <p:cNvPr id="9" name="Gruppe 8"/>
          <p:cNvGrpSpPr/>
          <p:nvPr/>
        </p:nvGrpSpPr>
        <p:grpSpPr>
          <a:xfrm>
            <a:off x="2304613" y="2515444"/>
            <a:ext cx="9822301" cy="3273879"/>
            <a:chOff x="756039" y="5096574"/>
            <a:chExt cx="9822301" cy="3273879"/>
          </a:xfrm>
        </p:grpSpPr>
        <p:sp>
          <p:nvSpPr>
            <p:cNvPr id="10" name="Tekstboks 9"/>
            <p:cNvSpPr txBox="1">
              <a:spLocks noChangeArrowheads="1"/>
            </p:cNvSpPr>
            <p:nvPr/>
          </p:nvSpPr>
          <p:spPr bwMode="auto">
            <a:xfrm>
              <a:off x="756039" y="5096574"/>
              <a:ext cx="9805676" cy="1311275"/>
            </a:xfrm>
            <a:prstGeom prst="rect">
              <a:avLst/>
            </a:prstGeom>
            <a:noFill/>
            <a:ln w="9525">
              <a:noFill/>
              <a:miter lim="800000"/>
              <a:headEnd/>
              <a:tailEnd/>
            </a:ln>
          </p:spPr>
          <p:txBody>
            <a:bodyPr>
              <a:spAutoFit/>
            </a:bodyPr>
            <a:lstStyle/>
            <a:p>
              <a:r>
                <a:rPr lang="da-DK" sz="8000" dirty="0" smtClean="0">
                  <a:solidFill>
                    <a:srgbClr val="9BBB59"/>
                  </a:solidFill>
                  <a:latin typeface="Aharoni" pitchFamily="2" charset="-79"/>
                  <a:cs typeface="Aharoni" pitchFamily="2" charset="-79"/>
                </a:rPr>
                <a:t>David</a:t>
              </a:r>
              <a:endParaRPr lang="da-DK" sz="8000" dirty="0">
                <a:solidFill>
                  <a:srgbClr val="9BBB59"/>
                </a:solidFill>
                <a:latin typeface="Aharoni" pitchFamily="2" charset="-79"/>
                <a:cs typeface="Aharoni" pitchFamily="2" charset="-79"/>
              </a:endParaRPr>
            </a:p>
          </p:txBody>
        </p:sp>
        <p:sp>
          <p:nvSpPr>
            <p:cNvPr id="11" name="Tekstboks 10"/>
            <p:cNvSpPr txBox="1">
              <a:spLocks noChangeArrowheads="1"/>
            </p:cNvSpPr>
            <p:nvPr/>
          </p:nvSpPr>
          <p:spPr bwMode="auto">
            <a:xfrm>
              <a:off x="772664" y="6139124"/>
              <a:ext cx="9805676" cy="1311275"/>
            </a:xfrm>
            <a:prstGeom prst="rect">
              <a:avLst/>
            </a:prstGeom>
            <a:noFill/>
            <a:ln w="9525">
              <a:noFill/>
              <a:miter lim="800000"/>
              <a:headEnd/>
              <a:tailEnd/>
            </a:ln>
          </p:spPr>
          <p:txBody>
            <a:bodyPr>
              <a:spAutoFit/>
            </a:bodyPr>
            <a:lstStyle/>
            <a:p>
              <a:r>
                <a:rPr lang="da-DK" sz="8000" dirty="0" err="1" smtClean="0">
                  <a:solidFill>
                    <a:srgbClr val="7F7F7F"/>
                  </a:solidFill>
                  <a:latin typeface="Aharoni"/>
                  <a:ea typeface="Aharoni"/>
                  <a:cs typeface="Aharoni"/>
                </a:rPr>
                <a:t>Teece</a:t>
              </a:r>
              <a:endParaRPr lang="da-DK" sz="8000" dirty="0">
                <a:latin typeface="Calibri" pitchFamily="34" charset="0"/>
              </a:endParaRPr>
            </a:p>
          </p:txBody>
        </p:sp>
        <p:sp>
          <p:nvSpPr>
            <p:cNvPr id="12" name="Tekstboks 11"/>
            <p:cNvSpPr txBox="1">
              <a:spLocks noChangeArrowheads="1"/>
            </p:cNvSpPr>
            <p:nvPr/>
          </p:nvSpPr>
          <p:spPr bwMode="auto">
            <a:xfrm>
              <a:off x="772665" y="7293235"/>
              <a:ext cx="8270894" cy="1077218"/>
            </a:xfrm>
            <a:prstGeom prst="rect">
              <a:avLst/>
            </a:prstGeom>
            <a:noFill/>
            <a:ln w="9525">
              <a:noFill/>
              <a:miter lim="800000"/>
              <a:headEnd/>
              <a:tailEnd/>
            </a:ln>
          </p:spPr>
          <p:txBody>
            <a:bodyPr>
              <a:spAutoFit/>
            </a:bodyPr>
            <a:lstStyle/>
            <a:p>
              <a:r>
                <a:rPr lang="nb-NO" sz="3200" b="1" dirty="0">
                  <a:solidFill>
                    <a:schemeClr val="tx1">
                      <a:lumMod val="65000"/>
                      <a:lumOff val="35000"/>
                    </a:schemeClr>
                  </a:solidFill>
                </a:rPr>
                <a:t>Professor </a:t>
              </a:r>
              <a:r>
                <a:rPr lang="nb-NO" sz="3200" b="1" dirty="0" smtClean="0">
                  <a:solidFill>
                    <a:schemeClr val="tx1">
                      <a:lumMod val="65000"/>
                      <a:lumOff val="35000"/>
                    </a:schemeClr>
                  </a:solidFill>
                </a:rPr>
                <a:t>of </a:t>
              </a:r>
              <a:r>
                <a:rPr lang="nb-NO" sz="3200" b="1" dirty="0">
                  <a:solidFill>
                    <a:schemeClr val="tx1">
                      <a:lumMod val="65000"/>
                      <a:lumOff val="35000"/>
                    </a:schemeClr>
                  </a:solidFill>
                </a:rPr>
                <a:t>Global Business, Berkeley</a:t>
              </a:r>
            </a:p>
            <a:p>
              <a:r>
                <a:rPr lang="nb-NO" sz="3200" b="1" dirty="0" smtClean="0">
                  <a:solidFill>
                    <a:schemeClr val="tx1">
                      <a:lumMod val="65000"/>
                      <a:lumOff val="35000"/>
                    </a:schemeClr>
                  </a:solidFill>
                </a:rPr>
                <a:t>Born September 2, 1948 Blenheim New Zealand</a:t>
              </a:r>
              <a:endParaRPr lang="da-DK" sz="3200" b="1" dirty="0">
                <a:latin typeface="Calibri" pitchFamily="34" charset="0"/>
              </a:endParaRPr>
            </a:p>
          </p:txBody>
        </p:sp>
      </p:grpSp>
      <p:sp>
        <p:nvSpPr>
          <p:cNvPr id="13" name="Text Box 8"/>
          <p:cNvSpPr txBox="1">
            <a:spLocks noChangeArrowheads="1"/>
          </p:cNvSpPr>
          <p:nvPr/>
        </p:nvSpPr>
        <p:spPr bwMode="auto">
          <a:xfrm>
            <a:off x="2321238" y="764678"/>
            <a:ext cx="12743386" cy="1938992"/>
          </a:xfrm>
          <a:prstGeom prst="rect">
            <a:avLst/>
          </a:prstGeom>
          <a:noFill/>
          <a:ln w="9525">
            <a:noFill/>
            <a:miter lim="800000"/>
            <a:headEnd/>
            <a:tailEnd/>
          </a:ln>
        </p:spPr>
        <p:txBody>
          <a:bodyPr wrap="square">
            <a:spAutoFit/>
          </a:bodyPr>
          <a:lstStyle/>
          <a:p>
            <a:pPr defTabSz="914400">
              <a:spcBef>
                <a:spcPct val="50000"/>
              </a:spcBef>
            </a:pPr>
            <a:r>
              <a:rPr lang="da-DK" sz="4800" b="1" dirty="0" smtClean="0">
                <a:solidFill>
                  <a:schemeClr val="tx1">
                    <a:lumMod val="85000"/>
                    <a:lumOff val="15000"/>
                  </a:schemeClr>
                </a:solidFill>
                <a:latin typeface="Arial" pitchFamily="34" charset="0"/>
                <a:cs typeface="Arial" pitchFamily="34" charset="0"/>
              </a:rPr>
              <a:t>The dynamic capabilities of Firms</a:t>
            </a:r>
          </a:p>
          <a:p>
            <a:pPr defTabSz="914400">
              <a:spcBef>
                <a:spcPct val="50000"/>
              </a:spcBef>
            </a:pPr>
            <a:r>
              <a:rPr lang="da-DK" sz="4800" b="1" dirty="0" smtClean="0">
                <a:solidFill>
                  <a:schemeClr val="tx1">
                    <a:lumMod val="85000"/>
                    <a:lumOff val="15000"/>
                  </a:schemeClr>
                </a:solidFill>
                <a:latin typeface="Arial" pitchFamily="34" charset="0"/>
                <a:cs typeface="Arial" pitchFamily="34" charset="0"/>
              </a:rPr>
              <a:t>Appropriability regimes</a:t>
            </a:r>
            <a:endParaRPr lang="da-DK" sz="4800" b="1" dirty="0">
              <a:solidFill>
                <a:schemeClr val="tx1">
                  <a:lumMod val="85000"/>
                  <a:lumOff val="15000"/>
                </a:schemeClr>
              </a:solidFill>
              <a:latin typeface="Arial" pitchFamily="34" charset="0"/>
              <a:cs typeface="Arial" pitchFamily="34" charset="0"/>
            </a:endParaRPr>
          </a:p>
        </p:txBody>
      </p:sp>
      <p:pic>
        <p:nvPicPr>
          <p:cNvPr id="14" name="Billede 7"/>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5973371" y="6731705"/>
            <a:ext cx="10047679" cy="2408913"/>
          </a:xfrm>
          <a:prstGeom prst="rect">
            <a:avLst/>
          </a:prstGeom>
        </p:spPr>
      </p:pic>
      <p:sp>
        <p:nvSpPr>
          <p:cNvPr id="16" name="Rektangel 6"/>
          <p:cNvSpPr/>
          <p:nvPr/>
        </p:nvSpPr>
        <p:spPr>
          <a:xfrm>
            <a:off x="-1137450" y="5816411"/>
            <a:ext cx="16255999" cy="3139624"/>
          </a:xfrm>
          <a:prstGeom prst="rect">
            <a:avLst/>
          </a:prstGeom>
        </p:spPr>
        <p:txBody>
          <a:bodyPr wrap="square" lIns="122222" tIns="61110" rIns="122222" bIns="61110">
            <a:spAutoFit/>
          </a:bodyPr>
          <a:lstStyle/>
          <a:p>
            <a:pPr algn="ctr"/>
            <a:endParaRPr lang="da-DK" sz="7200" dirty="0">
              <a:solidFill>
                <a:schemeClr val="tx1">
                  <a:lumMod val="85000"/>
                  <a:lumOff val="15000"/>
                </a:schemeClr>
              </a:solidFill>
              <a:latin typeface="Myriad Web Pro" pitchFamily="34" charset="0"/>
              <a:cs typeface="Aharoni" pitchFamily="2" charset="-79"/>
            </a:endParaRPr>
          </a:p>
          <a:p>
            <a:pPr algn="ctr"/>
            <a:endParaRPr lang="da-DK" sz="4800" b="1" dirty="0" smtClean="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r>
              <a:rPr lang="da-DK" sz="3600" b="1" dirty="0" smtClean="0">
                <a:solidFill>
                  <a:schemeClr val="tx1">
                    <a:lumMod val="85000"/>
                    <a:lumOff val="15000"/>
                  </a:schemeClr>
                </a:solidFill>
                <a:latin typeface="Myriad Web Pro" pitchFamily="34" charset="0"/>
                <a:cs typeface="Aharoni" pitchFamily="2" charset="-79"/>
              </a:rPr>
              <a:t>www.Flixabout.com</a:t>
            </a:r>
          </a:p>
        </p:txBody>
      </p:sp>
    </p:spTree>
    <p:extLst>
      <p:ext uri="{BB962C8B-B14F-4D97-AF65-F5344CB8AC3E}">
        <p14:creationId xmlns:p14="http://schemas.microsoft.com/office/powerpoint/2010/main" val="1958895064"/>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2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127760" y="1127760"/>
            <a:ext cx="13441680" cy="6370975"/>
          </a:xfrm>
          <a:prstGeom prst="rect">
            <a:avLst/>
          </a:prstGeom>
          <a:noFill/>
        </p:spPr>
        <p:txBody>
          <a:bodyPr wrap="square" rtlCol="0">
            <a:spAutoFit/>
          </a:bodyPr>
          <a:lstStyle/>
          <a:p>
            <a:r>
              <a:rPr lang="en-US" dirty="0"/>
              <a:t>Example from the field strong. You could also actually defend placing PFIZER or Apple here. They both have a very strong research and development department. It is difficult for other companies to copy their ability to develop new business areas. In addition, IKEA actually tries to move to this position. They own more and more centrally located properties whose location competitors can not imitate.</a:t>
            </a:r>
            <a:endParaRPr lang="da-DK" dirty="0"/>
          </a:p>
          <a:p>
            <a:r>
              <a:rPr lang="en-US" dirty="0"/>
              <a:t> </a:t>
            </a:r>
            <a:endParaRPr lang="da-DK" dirty="0"/>
          </a:p>
          <a:p>
            <a:r>
              <a:rPr lang="en-US" dirty="0"/>
              <a:t>Now we shall review a criticism of the model</a:t>
            </a:r>
            <a:endParaRPr lang="da-DK" dirty="0"/>
          </a:p>
          <a:p>
            <a:r>
              <a:rPr lang="en-US" dirty="0"/>
              <a:t> </a:t>
            </a:r>
            <a:endParaRPr lang="da-DK" dirty="0"/>
          </a:p>
          <a:p>
            <a:r>
              <a:rPr lang="en-US" dirty="0"/>
              <a:t>It is not defined which conditions must be met to be loose or tight regarding intellectual property rights or when something is easy or hard to replicate and thus the transition between weak, moderate and strong is not an objective assessment</a:t>
            </a:r>
            <a:endParaRPr lang="da-DK" dirty="0"/>
          </a:p>
          <a:p>
            <a:r>
              <a:rPr lang="en-US" dirty="0"/>
              <a:t> </a:t>
            </a:r>
            <a:endParaRPr lang="da-DK" dirty="0"/>
          </a:p>
          <a:p>
            <a:r>
              <a:rPr lang="en-US" dirty="0"/>
              <a:t>The model gives no recommendation about the competencies the company has to acquire or in which direction it should go.</a:t>
            </a:r>
            <a:endParaRPr lang="da-DK" dirty="0"/>
          </a:p>
          <a:p>
            <a:r>
              <a:rPr lang="en-US" dirty="0"/>
              <a:t> </a:t>
            </a:r>
            <a:endParaRPr lang="da-DK" dirty="0"/>
          </a:p>
          <a:p>
            <a:r>
              <a:rPr lang="en-US" dirty="0"/>
              <a:t>It is clear, however, that to do nothing means a decline and in the end death for any firm</a:t>
            </a:r>
            <a:endParaRPr lang="da-DK" dirty="0"/>
          </a:p>
          <a:p>
            <a:r>
              <a:rPr lang="en-US" dirty="0"/>
              <a:t> </a:t>
            </a:r>
            <a:endParaRPr lang="da-DK" dirty="0"/>
          </a:p>
          <a:p>
            <a:r>
              <a:rPr lang="en-US" dirty="0"/>
              <a:t>The firm has to have innovation in all three strategic dimensions mentioned in this film</a:t>
            </a:r>
            <a:endParaRPr lang="da-DK" dirty="0"/>
          </a:p>
        </p:txBody>
      </p:sp>
      <p:pic>
        <p:nvPicPr>
          <p:cNvPr id="3" name="Billede 2"/>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7485589" y="6764283"/>
            <a:ext cx="12323942" cy="2408913"/>
          </a:xfrm>
          <a:prstGeom prst="rect">
            <a:avLst/>
          </a:prstGeom>
        </p:spPr>
      </p:pic>
    </p:spTree>
    <p:extLst>
      <p:ext uri="{BB962C8B-B14F-4D97-AF65-F5344CB8AC3E}">
        <p14:creationId xmlns:p14="http://schemas.microsoft.com/office/powerpoint/2010/main" val="533119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543" y="2350892"/>
            <a:ext cx="16255999" cy="4001398"/>
          </a:xfrm>
          <a:prstGeom prst="rect">
            <a:avLst/>
          </a:prstGeom>
        </p:spPr>
        <p:txBody>
          <a:bodyPr wrap="square" lIns="122222" tIns="61110" rIns="122222" bIns="61110">
            <a:spAutoFit/>
          </a:bodyPr>
          <a:lstStyle/>
          <a:p>
            <a:pPr algn="ctr"/>
            <a:r>
              <a:rPr lang="da-DK" sz="4800" b="1" dirty="0" smtClean="0">
                <a:solidFill>
                  <a:srgbClr val="452103"/>
                </a:solidFill>
                <a:latin typeface="Arial" pitchFamily="34" charset="0"/>
                <a:cs typeface="Arial" pitchFamily="34" charset="0"/>
              </a:rPr>
              <a:t> </a:t>
            </a:r>
            <a:r>
              <a:rPr lang="da-DK" sz="4800" dirty="0" smtClean="0">
                <a:solidFill>
                  <a:schemeClr val="tx1">
                    <a:lumMod val="85000"/>
                    <a:lumOff val="15000"/>
                  </a:schemeClr>
                </a:solidFill>
                <a:latin typeface="Arial" pitchFamily="34" charset="0"/>
                <a:cs typeface="Arial" pitchFamily="34" charset="0"/>
              </a:rPr>
              <a:t>More on:</a:t>
            </a:r>
          </a:p>
          <a:p>
            <a:pPr algn="ctr"/>
            <a:endParaRPr lang="da-DK" sz="7200" dirty="0">
              <a:solidFill>
                <a:schemeClr val="tx1">
                  <a:lumMod val="85000"/>
                  <a:lumOff val="15000"/>
                </a:schemeClr>
              </a:solidFill>
              <a:latin typeface="Myriad Web Pro" pitchFamily="34" charset="0"/>
              <a:cs typeface="Aharoni" pitchFamily="2" charset="-79"/>
            </a:endParaRPr>
          </a:p>
          <a:p>
            <a:pPr algn="ctr"/>
            <a:endParaRPr lang="da-DK" sz="4800" b="1" dirty="0" smtClean="0">
              <a:solidFill>
                <a:schemeClr val="tx1">
                  <a:lumMod val="85000"/>
                  <a:lumOff val="15000"/>
                </a:schemeClr>
              </a:solidFill>
              <a:latin typeface="Myriad Web Pro" pitchFamily="34" charset="0"/>
              <a:cs typeface="Aharoni" pitchFamily="2" charset="-79"/>
            </a:endParaRPr>
          </a:p>
          <a:p>
            <a:pPr algn="ctr"/>
            <a:endParaRPr lang="da-DK" sz="4000" b="1" dirty="0">
              <a:solidFill>
                <a:schemeClr val="tx1">
                  <a:lumMod val="85000"/>
                  <a:lumOff val="15000"/>
                </a:schemeClr>
              </a:solidFill>
              <a:latin typeface="Myriad Web Pro" pitchFamily="34" charset="0"/>
              <a:cs typeface="Aharoni" pitchFamily="2" charset="-79"/>
            </a:endParaRPr>
          </a:p>
          <a:p>
            <a:pPr algn="ctr"/>
            <a:r>
              <a:rPr lang="da-DK" sz="4400" b="1" dirty="0" smtClean="0">
                <a:solidFill>
                  <a:schemeClr val="tx1">
                    <a:lumMod val="85000"/>
                    <a:lumOff val="15000"/>
                  </a:schemeClr>
                </a:solidFill>
                <a:latin typeface="Myriad Web Pro" pitchFamily="34" charset="0"/>
                <a:cs typeface="Aharoni" pitchFamily="2" charset="-79"/>
              </a:rPr>
              <a:t>www.flixabout.com</a:t>
            </a:r>
            <a:endParaRPr lang="da-DK" sz="4800" b="1" dirty="0" smtClean="0">
              <a:solidFill>
                <a:schemeClr val="tx1">
                  <a:lumMod val="85000"/>
                  <a:lumOff val="15000"/>
                </a:schemeClr>
              </a:solidFill>
              <a:latin typeface="Myriad Web Pro" pitchFamily="34" charset="0"/>
              <a:cs typeface="Aharoni" pitchFamily="2" charset="-79"/>
            </a:endParaRPr>
          </a:p>
        </p:txBody>
      </p:sp>
      <p:pic>
        <p:nvPicPr>
          <p:cNvPr id="2" name="Billed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0006" y="3417742"/>
            <a:ext cx="10058400" cy="2095499"/>
          </a:xfrm>
          <a:prstGeom prst="rect">
            <a:avLst/>
          </a:prstGeom>
        </p:spPr>
      </p:pic>
    </p:spTree>
    <p:extLst>
      <p:ext uri="{BB962C8B-B14F-4D97-AF65-F5344CB8AC3E}">
        <p14:creationId xmlns:p14="http://schemas.microsoft.com/office/powerpoint/2010/main" val="1523225035"/>
      </p:ext>
    </p:extLst>
  </p:cSld>
  <p:clrMapOvr>
    <a:masterClrMapping/>
  </p:clrMapOvr>
  <p:transition advClick="0" advTm="8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 7"/>
          <p:cNvGraphicFramePr>
            <a:graphicFrameLocks noGrp="1"/>
          </p:cNvGraphicFramePr>
          <p:nvPr>
            <p:extLst>
              <p:ext uri="{D42A27DB-BD31-4B8C-83A1-F6EECF244321}">
                <p14:modId xmlns:p14="http://schemas.microsoft.com/office/powerpoint/2010/main" val="171702034"/>
              </p:ext>
            </p:extLst>
          </p:nvPr>
        </p:nvGraphicFramePr>
        <p:xfrm>
          <a:off x="266700" y="1717961"/>
          <a:ext cx="8686799" cy="6086268"/>
        </p:xfrm>
        <a:graphic>
          <a:graphicData uri="http://schemas.openxmlformats.org/drawingml/2006/table">
            <a:tbl>
              <a:tblPr firstRow="1" bandRow="1">
                <a:tableStyleId>{5C22544A-7EE6-4342-B048-85BDC9FD1C3A}</a:tableStyleId>
              </a:tblPr>
              <a:tblGrid>
                <a:gridCol w="890630"/>
                <a:gridCol w="791671"/>
                <a:gridCol w="3483354"/>
                <a:gridCol w="3521144"/>
              </a:tblGrid>
              <a:tr h="872839">
                <a:tc rowSpan="2" gridSpan="2">
                  <a:txBody>
                    <a:bodyPr/>
                    <a:lstStyle/>
                    <a:p>
                      <a:endParaRPr lang="da-DK" dirty="0"/>
                    </a:p>
                  </a:txBody>
                  <a:tcPr>
                    <a:solidFill>
                      <a:schemeClr val="bg1">
                        <a:lumMod val="65000"/>
                      </a:schemeClr>
                    </a:solidFill>
                  </a:tcPr>
                </a:tc>
                <a:tc rowSpan="2" hMerge="1">
                  <a:txBody>
                    <a:bodyPr/>
                    <a:lstStyle/>
                    <a:p>
                      <a:endParaRPr lang="da-DK" dirty="0"/>
                    </a:p>
                  </a:txBody>
                  <a:tcPr/>
                </a:tc>
                <a:tc gridSpan="2">
                  <a:txBody>
                    <a:bodyPr/>
                    <a:lstStyle/>
                    <a:p>
                      <a:pPr algn="ctr"/>
                      <a:r>
                        <a:rPr lang="da-DK" dirty="0" smtClean="0"/>
                        <a:t>INHERENT</a:t>
                      </a:r>
                      <a:r>
                        <a:rPr lang="da-DK" baseline="0" dirty="0" smtClean="0"/>
                        <a:t> REPLICABILITY</a:t>
                      </a:r>
                      <a:endParaRPr lang="da-DK" dirty="0"/>
                    </a:p>
                  </a:txBody>
                  <a:tcPr anchor="ctr">
                    <a:solidFill>
                      <a:srgbClr val="3C7E9E"/>
                    </a:solidFill>
                  </a:tcPr>
                </a:tc>
                <a:tc hMerge="1">
                  <a:txBody>
                    <a:bodyPr/>
                    <a:lstStyle/>
                    <a:p>
                      <a:endParaRPr lang="da-DK" dirty="0"/>
                    </a:p>
                  </a:txBody>
                  <a:tcPr/>
                </a:tc>
              </a:tr>
              <a:tr h="730699">
                <a:tc gridSpan="2" vMerge="1">
                  <a:txBody>
                    <a:bodyPr/>
                    <a:lstStyle/>
                    <a:p>
                      <a:endParaRPr lang="da-DK" dirty="0"/>
                    </a:p>
                  </a:txBody>
                  <a:tcPr/>
                </a:tc>
                <a:tc hMerge="1" vMerge="1">
                  <a:txBody>
                    <a:bodyPr/>
                    <a:lstStyle/>
                    <a:p>
                      <a:endParaRPr lang="da-DK" dirty="0"/>
                    </a:p>
                  </a:txBody>
                  <a:tcPr/>
                </a:tc>
                <a:tc>
                  <a:txBody>
                    <a:bodyPr/>
                    <a:lstStyle/>
                    <a:p>
                      <a:pPr marL="0" algn="ctr" defTabSz="1222217" rtl="0" eaLnBrk="1" latinLnBrk="0" hangingPunct="1"/>
                      <a:r>
                        <a:rPr lang="da-DK" sz="3600" b="1" kern="1200" dirty="0" smtClean="0">
                          <a:solidFill>
                            <a:schemeClr val="dk1"/>
                          </a:solidFill>
                          <a:latin typeface="+mn-lt"/>
                          <a:ea typeface="+mn-ea"/>
                          <a:cs typeface="+mn-cs"/>
                        </a:rPr>
                        <a:t>EASY</a:t>
                      </a:r>
                      <a:endParaRPr lang="da-DK" sz="3600" b="1" kern="1200" dirty="0">
                        <a:solidFill>
                          <a:schemeClr val="dk1"/>
                        </a:solidFill>
                        <a:latin typeface="+mn-lt"/>
                        <a:ea typeface="+mn-ea"/>
                        <a:cs typeface="+mn-cs"/>
                      </a:endParaRPr>
                    </a:p>
                  </a:txBody>
                  <a:tcPr anchor="ctr">
                    <a:solidFill>
                      <a:srgbClr val="D0D8E8"/>
                    </a:solidFill>
                  </a:tcPr>
                </a:tc>
                <a:tc>
                  <a:txBody>
                    <a:bodyPr/>
                    <a:lstStyle/>
                    <a:p>
                      <a:pPr marL="0" algn="ctr" defTabSz="1222217" rtl="0" eaLnBrk="1" latinLnBrk="0" hangingPunct="1"/>
                      <a:r>
                        <a:rPr lang="da-DK" sz="3600" b="1" kern="1200" dirty="0" smtClean="0">
                          <a:solidFill>
                            <a:schemeClr val="dk1"/>
                          </a:solidFill>
                          <a:latin typeface="+mn-lt"/>
                          <a:ea typeface="+mn-ea"/>
                          <a:cs typeface="+mn-cs"/>
                        </a:rPr>
                        <a:t>HARD</a:t>
                      </a:r>
                      <a:endParaRPr lang="da-DK" sz="3600" b="1" kern="1200" dirty="0">
                        <a:solidFill>
                          <a:schemeClr val="dk1"/>
                        </a:solidFill>
                        <a:latin typeface="+mn-lt"/>
                        <a:ea typeface="+mn-ea"/>
                        <a:cs typeface="+mn-cs"/>
                      </a:endParaRPr>
                    </a:p>
                  </a:txBody>
                  <a:tcPr anchor="ctr"/>
                </a:tc>
              </a:tr>
              <a:tr h="2241365">
                <a:tc rowSpan="2">
                  <a:txBody>
                    <a:bodyPr/>
                    <a:lstStyle/>
                    <a:p>
                      <a:pPr marL="0" algn="ctr" defTabSz="1222217" rtl="0" eaLnBrk="1" latinLnBrk="0" hangingPunct="1"/>
                      <a:r>
                        <a:rPr lang="da-DK" sz="2400" b="1" kern="1200" dirty="0" smtClean="0">
                          <a:solidFill>
                            <a:schemeClr val="lt1"/>
                          </a:solidFill>
                          <a:latin typeface="+mn-lt"/>
                          <a:ea typeface="+mn-ea"/>
                          <a:cs typeface="+mn-cs"/>
                        </a:rPr>
                        <a:t>INTELLECTUAL</a:t>
                      </a:r>
                      <a:r>
                        <a:rPr lang="da-DK" sz="2400" b="1" kern="1200" baseline="0" dirty="0" smtClean="0">
                          <a:solidFill>
                            <a:schemeClr val="lt1"/>
                          </a:solidFill>
                          <a:latin typeface="+mn-lt"/>
                          <a:ea typeface="+mn-ea"/>
                          <a:cs typeface="+mn-cs"/>
                        </a:rPr>
                        <a:t> PROPERTY RIGHTS</a:t>
                      </a:r>
                      <a:endParaRPr lang="da-DK" sz="2400" b="1" kern="1200" dirty="0" smtClean="0">
                        <a:solidFill>
                          <a:schemeClr val="lt1"/>
                        </a:solidFill>
                        <a:latin typeface="+mn-lt"/>
                        <a:ea typeface="+mn-ea"/>
                        <a:cs typeface="+mn-cs"/>
                      </a:endParaRPr>
                    </a:p>
                  </a:txBody>
                  <a:tcPr vert="vert270" anchor="ctr">
                    <a:solidFill>
                      <a:srgbClr val="3C7E9E"/>
                    </a:solidFill>
                  </a:tcPr>
                </a:tc>
                <a:tc>
                  <a:txBody>
                    <a:bodyPr/>
                    <a:lstStyle/>
                    <a:p>
                      <a:pPr marL="0" algn="ctr" defTabSz="1222217" rtl="0" eaLnBrk="1" latinLnBrk="0" hangingPunct="1"/>
                      <a:r>
                        <a:rPr lang="da-DK" sz="3600" b="1" kern="1200" dirty="0" smtClean="0">
                          <a:solidFill>
                            <a:schemeClr val="dk1"/>
                          </a:solidFill>
                          <a:latin typeface="+mn-lt"/>
                          <a:ea typeface="+mn-ea"/>
                          <a:cs typeface="+mn-cs"/>
                        </a:rPr>
                        <a:t>LOOSE</a:t>
                      </a:r>
                      <a:endParaRPr lang="da-DK" sz="3600" b="1" kern="1200" dirty="0">
                        <a:solidFill>
                          <a:schemeClr val="dk1"/>
                        </a:solidFill>
                        <a:latin typeface="+mn-lt"/>
                        <a:ea typeface="+mn-ea"/>
                        <a:cs typeface="+mn-cs"/>
                      </a:endParaRPr>
                    </a:p>
                  </a:txBody>
                  <a:tcPr vert="vert270" anchor="ctr">
                    <a:solidFill>
                      <a:srgbClr val="D0D8E8"/>
                    </a:solidFill>
                  </a:tcPr>
                </a:tc>
                <a:tc>
                  <a:txBody>
                    <a:bodyPr/>
                    <a:lstStyle/>
                    <a:p>
                      <a:pPr algn="ctr"/>
                      <a:r>
                        <a:rPr lang="da-DK" sz="4000" b="1" dirty="0" smtClean="0"/>
                        <a:t>WEAK</a:t>
                      </a:r>
                    </a:p>
                  </a:txBody>
                  <a:tcPr anchor="ctr">
                    <a:solidFill>
                      <a:srgbClr val="ABBC06"/>
                    </a:solidFill>
                  </a:tcPr>
                </a:tc>
                <a:tc>
                  <a:txBody>
                    <a:bodyPr/>
                    <a:lstStyle/>
                    <a:p>
                      <a:pPr marL="0" algn="ctr" defTabSz="1222217" rtl="0" eaLnBrk="1" latinLnBrk="0" hangingPunct="1"/>
                      <a:r>
                        <a:rPr lang="da-DK" sz="4000" b="1" kern="1200" dirty="0" smtClean="0">
                          <a:solidFill>
                            <a:schemeClr val="dk1"/>
                          </a:solidFill>
                          <a:latin typeface="+mn-lt"/>
                          <a:ea typeface="+mn-ea"/>
                          <a:cs typeface="+mn-cs"/>
                        </a:rPr>
                        <a:t>MODERATE</a:t>
                      </a:r>
                      <a:endParaRPr lang="da-DK" sz="4000" b="1" kern="1200" dirty="0">
                        <a:solidFill>
                          <a:schemeClr val="dk1"/>
                        </a:solidFill>
                        <a:latin typeface="+mn-lt"/>
                        <a:ea typeface="+mn-ea"/>
                        <a:cs typeface="+mn-cs"/>
                      </a:endParaRPr>
                    </a:p>
                  </a:txBody>
                  <a:tcPr anchor="ctr">
                    <a:solidFill>
                      <a:srgbClr val="F7931E"/>
                    </a:solidFill>
                  </a:tcPr>
                </a:tc>
              </a:tr>
              <a:tr h="2241365">
                <a:tc vMerge="1">
                  <a:txBody>
                    <a:bodyPr/>
                    <a:lstStyle/>
                    <a:p>
                      <a:endParaRPr lang="da-DK" dirty="0"/>
                    </a:p>
                  </a:txBody>
                  <a:tcPr/>
                </a:tc>
                <a:tc>
                  <a:txBody>
                    <a:bodyPr/>
                    <a:lstStyle/>
                    <a:p>
                      <a:pPr marL="0" algn="ctr" defTabSz="1222217" rtl="0" eaLnBrk="1" latinLnBrk="0" hangingPunct="1"/>
                      <a:r>
                        <a:rPr lang="da-DK" sz="3600" b="1" kern="1200" dirty="0" smtClean="0">
                          <a:solidFill>
                            <a:schemeClr val="dk1"/>
                          </a:solidFill>
                          <a:latin typeface="+mn-lt"/>
                          <a:ea typeface="+mn-ea"/>
                          <a:cs typeface="+mn-cs"/>
                        </a:rPr>
                        <a:t>TIGHT</a:t>
                      </a:r>
                      <a:endParaRPr lang="da-DK" sz="3600" b="1" kern="1200" dirty="0">
                        <a:solidFill>
                          <a:schemeClr val="dk1"/>
                        </a:solidFill>
                        <a:latin typeface="+mn-lt"/>
                        <a:ea typeface="+mn-ea"/>
                        <a:cs typeface="+mn-cs"/>
                      </a:endParaRPr>
                    </a:p>
                  </a:txBody>
                  <a:tcPr vert="vert270" anchor="ctr"/>
                </a:tc>
                <a:tc>
                  <a:txBody>
                    <a:bodyPr/>
                    <a:lstStyle/>
                    <a:p>
                      <a:pPr marL="0" algn="ctr" defTabSz="1222217" rtl="0" eaLnBrk="1" latinLnBrk="0" hangingPunct="1"/>
                      <a:r>
                        <a:rPr lang="da-DK" sz="4000" b="1" kern="1200" dirty="0" smtClean="0">
                          <a:solidFill>
                            <a:schemeClr val="dk1"/>
                          </a:solidFill>
                          <a:latin typeface="+mn-lt"/>
                          <a:ea typeface="+mn-ea"/>
                          <a:cs typeface="+mn-cs"/>
                        </a:rPr>
                        <a:t>MODERATE</a:t>
                      </a:r>
                      <a:endParaRPr lang="da-DK" sz="4000" b="1" kern="1200" dirty="0">
                        <a:solidFill>
                          <a:schemeClr val="dk1"/>
                        </a:solidFill>
                        <a:latin typeface="+mn-lt"/>
                        <a:ea typeface="+mn-ea"/>
                        <a:cs typeface="+mn-cs"/>
                      </a:endParaRPr>
                    </a:p>
                  </a:txBody>
                  <a:tcPr anchor="ctr">
                    <a:solidFill>
                      <a:srgbClr val="FFC000"/>
                    </a:solidFill>
                  </a:tcPr>
                </a:tc>
                <a:tc>
                  <a:txBody>
                    <a:bodyPr/>
                    <a:lstStyle/>
                    <a:p>
                      <a:pPr marL="0" algn="ctr" defTabSz="1222217" rtl="0" eaLnBrk="1" latinLnBrk="0" hangingPunct="1"/>
                      <a:r>
                        <a:rPr lang="da-DK" sz="4000" b="1" kern="1200" dirty="0" smtClean="0">
                          <a:solidFill>
                            <a:schemeClr val="dk1"/>
                          </a:solidFill>
                          <a:latin typeface="+mn-lt"/>
                          <a:ea typeface="+mn-ea"/>
                          <a:cs typeface="+mn-cs"/>
                        </a:rPr>
                        <a:t>STRONG</a:t>
                      </a:r>
                    </a:p>
                  </a:txBody>
                  <a:tcPr anchor="ctr">
                    <a:solidFill>
                      <a:srgbClr val="3C7E9E"/>
                    </a:solidFill>
                  </a:tcPr>
                </a:tc>
              </a:tr>
            </a:tbl>
          </a:graphicData>
        </a:graphic>
      </p:graphicFrame>
      <p:sp>
        <p:nvSpPr>
          <p:cNvPr id="7" name="Rektangel 8"/>
          <p:cNvSpPr/>
          <p:nvPr/>
        </p:nvSpPr>
        <p:spPr>
          <a:xfrm>
            <a:off x="8976909" y="1657354"/>
            <a:ext cx="7303339" cy="738967"/>
          </a:xfrm>
          <a:prstGeom prst="rect">
            <a:avLst/>
          </a:prstGeom>
        </p:spPr>
        <p:txBody>
          <a:bodyPr wrap="square" lIns="122222" tIns="61110" rIns="122222" bIns="61110">
            <a:spAutoFit/>
          </a:bodyPr>
          <a:lstStyle/>
          <a:p>
            <a:r>
              <a:rPr lang="da-DK" sz="4000" b="1" dirty="0" smtClean="0">
                <a:solidFill>
                  <a:schemeClr val="tx1">
                    <a:lumMod val="85000"/>
                    <a:lumOff val="15000"/>
                  </a:schemeClr>
                </a:solidFill>
                <a:latin typeface="Myriad Web Pro"/>
                <a:cs typeface="Arial" pitchFamily="34" charset="0"/>
              </a:rPr>
              <a:t>Appropriability regimes</a:t>
            </a:r>
            <a:endParaRPr lang="da-DK" sz="4000" b="1" dirty="0">
              <a:solidFill>
                <a:schemeClr val="tx1">
                  <a:lumMod val="85000"/>
                  <a:lumOff val="15000"/>
                </a:schemeClr>
              </a:solidFill>
              <a:latin typeface="Myriad Web Pro"/>
              <a:cs typeface="Arial" pitchFamily="34" charset="0"/>
            </a:endParaRPr>
          </a:p>
        </p:txBody>
      </p:sp>
      <p:pic>
        <p:nvPicPr>
          <p:cNvPr id="4" name="Billede 3"/>
          <p:cNvPicPr>
            <a:picLocks noChangeAspect="1"/>
          </p:cNvPicPr>
          <p:nvPr/>
        </p:nvPicPr>
        <p:blipFill rotWithShape="1">
          <a:blip r:embed="rId3">
            <a:extLst>
              <a:ext uri="{28A0092B-C50C-407E-A947-70E740481C1C}">
                <a14:useLocalDpi xmlns:a14="http://schemas.microsoft.com/office/drawing/2010/main" val="0"/>
              </a:ext>
            </a:extLst>
          </a:blip>
          <a:srcRect b="4042"/>
          <a:stretch/>
        </p:blipFill>
        <p:spPr>
          <a:xfrm>
            <a:off x="7485589" y="6764283"/>
            <a:ext cx="12323942" cy="2408913"/>
          </a:xfrm>
          <a:prstGeom prst="rect">
            <a:avLst/>
          </a:prstGeom>
        </p:spPr>
      </p:pic>
    </p:spTree>
    <p:extLst>
      <p:ext uri="{BB962C8B-B14F-4D97-AF65-F5344CB8AC3E}">
        <p14:creationId xmlns:p14="http://schemas.microsoft.com/office/powerpoint/2010/main" val="4190507365"/>
      </p:ext>
    </p:extLst>
  </p:cSld>
  <p:clrMapOvr>
    <a:masterClrMapping/>
  </p:clrMapOvr>
  <mc:AlternateContent xmlns:mc="http://schemas.openxmlformats.org/markup-compatibility/2006" xmlns:p14="http://schemas.microsoft.com/office/powerpoint/2010/main">
    <mc:Choice Requires="p14">
      <p:transition p14:dur="10" advClick="0" advTm="0"/>
    </mc:Choice>
    <mc:Fallback xmlns="">
      <p:transition advClick="0" advTm="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lede 1"/>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7485589" y="6764283"/>
            <a:ext cx="12323942" cy="2408913"/>
          </a:xfrm>
          <a:prstGeom prst="rect">
            <a:avLst/>
          </a:prstGeom>
        </p:spPr>
      </p:pic>
      <p:sp>
        <p:nvSpPr>
          <p:cNvPr id="3" name="Tekstfelt 2"/>
          <p:cNvSpPr txBox="1"/>
          <p:nvPr/>
        </p:nvSpPr>
        <p:spPr>
          <a:xfrm>
            <a:off x="1310640" y="914400"/>
            <a:ext cx="12131040" cy="7109639"/>
          </a:xfrm>
          <a:prstGeom prst="rect">
            <a:avLst/>
          </a:prstGeom>
          <a:noFill/>
        </p:spPr>
        <p:txBody>
          <a:bodyPr wrap="square" rtlCol="0">
            <a:spAutoFit/>
          </a:bodyPr>
          <a:lstStyle/>
          <a:p>
            <a:r>
              <a:rPr lang="en-US" b="1" dirty="0"/>
              <a:t>The dynamic capabilities of Firms David </a:t>
            </a:r>
            <a:r>
              <a:rPr lang="en-US" b="1" dirty="0" err="1"/>
              <a:t>Teece</a:t>
            </a:r>
            <a:r>
              <a:rPr lang="en-US" b="1" dirty="0"/>
              <a:t> and Gary Pisano</a:t>
            </a:r>
            <a:endParaRPr lang="da-DK" dirty="0"/>
          </a:p>
          <a:p>
            <a:r>
              <a:rPr lang="en-US" dirty="0"/>
              <a:t> </a:t>
            </a:r>
            <a:endParaRPr lang="da-DK" dirty="0"/>
          </a:p>
          <a:p>
            <a:r>
              <a:rPr lang="en-US" dirty="0"/>
              <a:t> </a:t>
            </a:r>
            <a:endParaRPr lang="da-DK" dirty="0"/>
          </a:p>
          <a:p>
            <a:r>
              <a:rPr lang="en-US" dirty="0"/>
              <a:t>David J. </a:t>
            </a:r>
            <a:r>
              <a:rPr lang="en-US" dirty="0" err="1"/>
              <a:t>Teece</a:t>
            </a:r>
            <a:r>
              <a:rPr lang="en-US" dirty="0"/>
              <a:t> is </a:t>
            </a:r>
            <a:r>
              <a:rPr lang="en-US" u="sng" dirty="0">
                <a:hlinkClick r:id="rId3"/>
              </a:rPr>
              <a:t>Professor in Global Business</a:t>
            </a:r>
            <a:r>
              <a:rPr lang="en-US" dirty="0"/>
              <a:t> at the University of California, Berkeley’s Haas School of Business. He is also the director of the school’s Institute for Business Innovation.</a:t>
            </a:r>
            <a:endParaRPr lang="da-DK" dirty="0"/>
          </a:p>
          <a:p>
            <a:r>
              <a:rPr lang="en-US" dirty="0"/>
              <a:t> </a:t>
            </a:r>
            <a:endParaRPr lang="da-DK" dirty="0"/>
          </a:p>
          <a:p>
            <a:r>
              <a:rPr lang="en-US" dirty="0"/>
              <a:t>Gary Pisano is Professor of Business Administration at the Harvard Business School. He has been on the Harvard faculty for 22 years.</a:t>
            </a:r>
            <a:endParaRPr lang="da-DK" dirty="0"/>
          </a:p>
          <a:p>
            <a:r>
              <a:rPr lang="en-US" dirty="0"/>
              <a:t> </a:t>
            </a:r>
            <a:endParaRPr lang="da-DK" dirty="0"/>
          </a:p>
          <a:p>
            <a:r>
              <a:rPr lang="en-US" dirty="0"/>
              <a:t>They are both authors of many scientific books and articles and they have both been involved in many case studies in the field of innovation.</a:t>
            </a:r>
            <a:endParaRPr lang="da-DK" dirty="0"/>
          </a:p>
          <a:p>
            <a:r>
              <a:rPr lang="en-US" dirty="0"/>
              <a:t> </a:t>
            </a:r>
            <a:endParaRPr lang="da-DK" dirty="0"/>
          </a:p>
          <a:p>
            <a:r>
              <a:rPr lang="en-US" dirty="0"/>
              <a:t>They have developed a model called “</a:t>
            </a:r>
            <a:r>
              <a:rPr lang="en-US" dirty="0" err="1"/>
              <a:t>Appropribility</a:t>
            </a:r>
            <a:r>
              <a:rPr lang="en-US" dirty="0"/>
              <a:t> regimes”. The model provides an introduction to how a company avoids that its innovation is quickly copied by others.</a:t>
            </a:r>
            <a:endParaRPr lang="da-DK" dirty="0"/>
          </a:p>
          <a:p>
            <a:r>
              <a:rPr lang="en-US" dirty="0"/>
              <a:t> </a:t>
            </a:r>
            <a:endParaRPr lang="da-DK" dirty="0"/>
          </a:p>
          <a:p>
            <a:r>
              <a:rPr lang="en-US" dirty="0" err="1"/>
              <a:t>Appropriability</a:t>
            </a:r>
            <a:r>
              <a:rPr lang="en-US" dirty="0"/>
              <a:t> is a composition of the words Property and Replicability. </a:t>
            </a:r>
            <a:r>
              <a:rPr lang="en-US" dirty="0" err="1"/>
              <a:t>Appropriability</a:t>
            </a:r>
            <a:r>
              <a:rPr lang="en-US" dirty="0"/>
              <a:t> is a function both of the ease of replication and the efficacy of intellectual property rights as a barrier to imitation.</a:t>
            </a:r>
            <a:endParaRPr lang="da-DK" dirty="0"/>
          </a:p>
          <a:p>
            <a:r>
              <a:rPr lang="en-US" dirty="0"/>
              <a:t> </a:t>
            </a:r>
            <a:endParaRPr lang="da-DK" dirty="0"/>
          </a:p>
        </p:txBody>
      </p:sp>
    </p:spTree>
    <p:extLst>
      <p:ext uri="{BB962C8B-B14F-4D97-AF65-F5344CB8AC3E}">
        <p14:creationId xmlns:p14="http://schemas.microsoft.com/office/powerpoint/2010/main" val="2977817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341120" y="1005840"/>
            <a:ext cx="12740640" cy="7478970"/>
          </a:xfrm>
          <a:prstGeom prst="rect">
            <a:avLst/>
          </a:prstGeom>
          <a:noFill/>
        </p:spPr>
        <p:txBody>
          <a:bodyPr wrap="square" rtlCol="0">
            <a:spAutoFit/>
          </a:bodyPr>
          <a:lstStyle/>
          <a:p>
            <a:r>
              <a:rPr lang="en-US" dirty="0"/>
              <a:t>The model has two main divisions</a:t>
            </a:r>
            <a:endParaRPr lang="da-DK" dirty="0"/>
          </a:p>
          <a:p>
            <a:r>
              <a:rPr lang="en-US" dirty="0"/>
              <a:t> </a:t>
            </a:r>
            <a:endParaRPr lang="da-DK" dirty="0"/>
          </a:p>
          <a:p>
            <a:r>
              <a:rPr lang="en-US" dirty="0"/>
              <a:t>The first of these is inherent replicability</a:t>
            </a:r>
            <a:endParaRPr lang="da-DK" dirty="0"/>
          </a:p>
          <a:p>
            <a:r>
              <a:rPr lang="en-US" dirty="0"/>
              <a:t> </a:t>
            </a:r>
            <a:endParaRPr lang="da-DK" dirty="0"/>
          </a:p>
          <a:p>
            <a:r>
              <a:rPr lang="en-US" dirty="0"/>
              <a:t>The second is intellectual property rights</a:t>
            </a:r>
            <a:endParaRPr lang="da-DK" dirty="0"/>
          </a:p>
          <a:p>
            <a:r>
              <a:rPr lang="en-US" dirty="0"/>
              <a:t> </a:t>
            </a:r>
            <a:endParaRPr lang="da-DK" dirty="0"/>
          </a:p>
          <a:p>
            <a:r>
              <a:rPr lang="en-US" dirty="0"/>
              <a:t>Each of these two broad divisions have two subcategories</a:t>
            </a:r>
            <a:endParaRPr lang="da-DK" dirty="0"/>
          </a:p>
          <a:p>
            <a:r>
              <a:rPr lang="en-US" dirty="0"/>
              <a:t> </a:t>
            </a:r>
            <a:endParaRPr lang="da-DK" dirty="0"/>
          </a:p>
          <a:p>
            <a:r>
              <a:rPr lang="en-US" dirty="0"/>
              <a:t>The first – Inherent replicability – it can be easy or hard to imitate the product or service a company is offering</a:t>
            </a:r>
            <a:endParaRPr lang="da-DK" dirty="0"/>
          </a:p>
          <a:p>
            <a:r>
              <a:rPr lang="en-US" dirty="0"/>
              <a:t> </a:t>
            </a:r>
            <a:endParaRPr lang="da-DK" dirty="0"/>
          </a:p>
          <a:p>
            <a:r>
              <a:rPr lang="en-US" dirty="0"/>
              <a:t>The second – Intellectual property rights – they can be loose or tight – it is about the strength of patents, trademark protection, design protection etc.</a:t>
            </a:r>
            <a:endParaRPr lang="da-DK" dirty="0"/>
          </a:p>
          <a:p>
            <a:r>
              <a:rPr lang="en-US" dirty="0"/>
              <a:t> </a:t>
            </a:r>
            <a:endParaRPr lang="da-DK" dirty="0"/>
          </a:p>
          <a:p>
            <a:r>
              <a:rPr lang="en-US" dirty="0"/>
              <a:t>These two by two categories create a model with four fields</a:t>
            </a:r>
            <a:endParaRPr lang="da-DK" dirty="0"/>
          </a:p>
          <a:p>
            <a:r>
              <a:rPr lang="en-US" dirty="0"/>
              <a:t>These are weak, moderate and again moderate And finally strong</a:t>
            </a:r>
            <a:endParaRPr lang="da-DK" dirty="0"/>
          </a:p>
          <a:p>
            <a:r>
              <a:rPr lang="en-US" dirty="0"/>
              <a:t> </a:t>
            </a:r>
            <a:endParaRPr lang="da-DK" dirty="0"/>
          </a:p>
          <a:p>
            <a:r>
              <a:rPr lang="en-US" dirty="0"/>
              <a:t>The four fields indicate whether we are weak, moderate or strong in protecting of our innovation. Each field is reviewed in the following sections</a:t>
            </a:r>
            <a:endParaRPr lang="da-DK" dirty="0"/>
          </a:p>
          <a:p>
            <a:r>
              <a:rPr lang="en-US" dirty="0"/>
              <a:t> </a:t>
            </a:r>
            <a:endParaRPr lang="da-DK" dirty="0"/>
          </a:p>
        </p:txBody>
      </p:sp>
      <p:pic>
        <p:nvPicPr>
          <p:cNvPr id="3" name="Billede 2"/>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7485589" y="6764283"/>
            <a:ext cx="12323942" cy="2408913"/>
          </a:xfrm>
          <a:prstGeom prst="rect">
            <a:avLst/>
          </a:prstGeom>
        </p:spPr>
      </p:pic>
    </p:spTree>
    <p:extLst>
      <p:ext uri="{BB962C8B-B14F-4D97-AF65-F5344CB8AC3E}">
        <p14:creationId xmlns:p14="http://schemas.microsoft.com/office/powerpoint/2010/main" val="581593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066800" y="1036320"/>
            <a:ext cx="12740640" cy="7478970"/>
          </a:xfrm>
          <a:prstGeom prst="rect">
            <a:avLst/>
          </a:prstGeom>
          <a:noFill/>
        </p:spPr>
        <p:txBody>
          <a:bodyPr wrap="square" rtlCol="0">
            <a:spAutoFit/>
          </a:bodyPr>
          <a:lstStyle/>
          <a:p>
            <a:r>
              <a:rPr lang="en-US" dirty="0"/>
              <a:t>In the field weak it is easy to imitate your product and your intellectual property rights are loose. If you do nothing or you preform incremental innovation and launch new products, services or processes that only involves small adjustments to the existing products or processes - and you have no protection of your brand in accordance with the legislation - you stay in this weak field. You become a producer of standard products or services in a homogeneous market.</a:t>
            </a:r>
            <a:endParaRPr lang="da-DK" dirty="0"/>
          </a:p>
          <a:p>
            <a:r>
              <a:rPr lang="en-US" dirty="0"/>
              <a:t> </a:t>
            </a:r>
            <a:endParaRPr lang="da-DK" dirty="0"/>
          </a:p>
          <a:p>
            <a:r>
              <a:rPr lang="en-US" dirty="0"/>
              <a:t>In the first of the two moderate fields it is hard to replicate your product or processes and your intellectual property rights are loose. You are doing something unique. In this field there are inherent organizational core competencies, which are not protected by law, but are difficult to replicate. It is generally difficult to copy organizational processes and positions from other companies. Copying and knowledge transfer is difficult between companies with different systems.</a:t>
            </a:r>
            <a:endParaRPr lang="da-DK" dirty="0"/>
          </a:p>
          <a:p>
            <a:r>
              <a:rPr lang="en-US" dirty="0"/>
              <a:t> </a:t>
            </a:r>
            <a:endParaRPr lang="da-DK" dirty="0"/>
          </a:p>
          <a:p>
            <a:r>
              <a:rPr lang="en-US" dirty="0"/>
              <a:t>Imitation is even more difficult - of course we can hire key employees from a competitor's organization - but the success rate from imitating the culture of others is very small!</a:t>
            </a:r>
            <a:endParaRPr lang="da-DK" dirty="0"/>
          </a:p>
          <a:p>
            <a:r>
              <a:rPr lang="en-US" dirty="0"/>
              <a:t> </a:t>
            </a:r>
            <a:endParaRPr lang="da-DK" dirty="0"/>
          </a:p>
          <a:p>
            <a:r>
              <a:rPr lang="en-US" dirty="0"/>
              <a:t>In the second field called Moderate, it is easy to replicate your products or processes but your intellectual property rights are tight. Firms located in this field are normally  in industries where patents are very strong and protected by law or copyright trademarks are very strong, because they are important for the customers.</a:t>
            </a:r>
            <a:endParaRPr lang="da-DK" dirty="0"/>
          </a:p>
          <a:p>
            <a:r>
              <a:rPr lang="en-US" dirty="0"/>
              <a:t> </a:t>
            </a:r>
            <a:endParaRPr lang="da-DK" dirty="0"/>
          </a:p>
        </p:txBody>
      </p:sp>
      <p:pic>
        <p:nvPicPr>
          <p:cNvPr id="3" name="Billede 2"/>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7485589" y="6764283"/>
            <a:ext cx="12323942" cy="2408913"/>
          </a:xfrm>
          <a:prstGeom prst="rect">
            <a:avLst/>
          </a:prstGeom>
        </p:spPr>
      </p:pic>
    </p:spTree>
    <p:extLst>
      <p:ext uri="{BB962C8B-B14F-4D97-AF65-F5344CB8AC3E}">
        <p14:creationId xmlns:p14="http://schemas.microsoft.com/office/powerpoint/2010/main" val="225646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188720" y="1127760"/>
            <a:ext cx="12923520" cy="7848302"/>
          </a:xfrm>
          <a:prstGeom prst="rect">
            <a:avLst/>
          </a:prstGeom>
          <a:noFill/>
        </p:spPr>
        <p:txBody>
          <a:bodyPr wrap="square" rtlCol="0">
            <a:spAutoFit/>
          </a:bodyPr>
          <a:lstStyle/>
          <a:p>
            <a:r>
              <a:rPr lang="en-US" dirty="0"/>
              <a:t>The last of the four field is strong. Here it is hard to replicate your product or organizational processes and the intellectual property rights are tight. It is not only difficult to copy it is also illegal. Companies placed here are normally very innovative. They make use of both incremental innovation as well as radical innovation. </a:t>
            </a:r>
            <a:endParaRPr lang="da-DK" dirty="0"/>
          </a:p>
          <a:p>
            <a:r>
              <a:rPr lang="en-US" dirty="0"/>
              <a:t> </a:t>
            </a:r>
            <a:endParaRPr lang="da-DK" dirty="0"/>
          </a:p>
          <a:p>
            <a:r>
              <a:rPr lang="en-US" dirty="0"/>
              <a:t>Theoretically, all companies should strive to get a strong position in their market; and if they are in a strong position; they should strive to maintain the position.</a:t>
            </a:r>
            <a:endParaRPr lang="da-DK" dirty="0"/>
          </a:p>
          <a:p>
            <a:r>
              <a:rPr lang="en-US" dirty="0"/>
              <a:t> </a:t>
            </a:r>
            <a:endParaRPr lang="da-DK" dirty="0"/>
          </a:p>
          <a:p>
            <a:r>
              <a:rPr lang="en-US" dirty="0"/>
              <a:t>According to David </a:t>
            </a:r>
            <a:r>
              <a:rPr lang="en-US" dirty="0" err="1"/>
              <a:t>Teece</a:t>
            </a:r>
            <a:r>
              <a:rPr lang="en-US" dirty="0"/>
              <a:t> and Gary Pisano, it requires the company to have dynamic capabilities. </a:t>
            </a:r>
            <a:endParaRPr lang="da-DK" dirty="0"/>
          </a:p>
          <a:p>
            <a:r>
              <a:rPr lang="en-US" dirty="0"/>
              <a:t> </a:t>
            </a:r>
            <a:endParaRPr lang="da-DK" dirty="0"/>
          </a:p>
          <a:p>
            <a:r>
              <a:rPr lang="en-US" dirty="0"/>
              <a:t>They organize these capabilities into three categories.</a:t>
            </a:r>
            <a:endParaRPr lang="da-DK" dirty="0"/>
          </a:p>
          <a:p>
            <a:r>
              <a:rPr lang="en-US" dirty="0"/>
              <a:t> </a:t>
            </a:r>
            <a:endParaRPr lang="da-DK" dirty="0"/>
          </a:p>
          <a:p>
            <a:r>
              <a:rPr lang="en-US" dirty="0"/>
              <a:t>The two scientists advance the argument that the strategic dimensions of the firm are its managerial and organization processes, its present position, and the paths available to it.</a:t>
            </a:r>
            <a:endParaRPr lang="da-DK" dirty="0"/>
          </a:p>
          <a:p>
            <a:r>
              <a:rPr lang="en-US" dirty="0"/>
              <a:t>Each of the three categories may be described as follows</a:t>
            </a:r>
            <a:endParaRPr lang="da-DK" dirty="0"/>
          </a:p>
          <a:p>
            <a:r>
              <a:rPr lang="en-US" dirty="0"/>
              <a:t>Organizational and managerial processes consist of three main subjects – these are integration, Learning and last but not least Reconfiguration and Transformation.</a:t>
            </a:r>
            <a:endParaRPr lang="da-DK" dirty="0"/>
          </a:p>
          <a:p>
            <a:r>
              <a:rPr lang="en-US" dirty="0"/>
              <a:t> </a:t>
            </a:r>
            <a:endParaRPr lang="da-DK" dirty="0"/>
          </a:p>
          <a:p>
            <a:r>
              <a:rPr lang="en-US" dirty="0"/>
              <a:t>Integration is about the importance of how efficiently and effectively internal coordination and integration is achieved. Likewise for external coordination.</a:t>
            </a:r>
            <a:endParaRPr lang="da-DK" dirty="0"/>
          </a:p>
          <a:p>
            <a:r>
              <a:rPr lang="en-US" dirty="0"/>
              <a:t> </a:t>
            </a:r>
            <a:endParaRPr lang="da-DK" dirty="0"/>
          </a:p>
        </p:txBody>
      </p:sp>
      <p:pic>
        <p:nvPicPr>
          <p:cNvPr id="3" name="Billede 2"/>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7485589" y="6764283"/>
            <a:ext cx="12323942" cy="2408913"/>
          </a:xfrm>
          <a:prstGeom prst="rect">
            <a:avLst/>
          </a:prstGeom>
        </p:spPr>
      </p:pic>
    </p:spTree>
    <p:extLst>
      <p:ext uri="{BB962C8B-B14F-4D97-AF65-F5344CB8AC3E}">
        <p14:creationId xmlns:p14="http://schemas.microsoft.com/office/powerpoint/2010/main" val="1824890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066800" y="1066800"/>
            <a:ext cx="13289280" cy="7478970"/>
          </a:xfrm>
          <a:prstGeom prst="rect">
            <a:avLst/>
          </a:prstGeom>
          <a:noFill/>
        </p:spPr>
        <p:txBody>
          <a:bodyPr wrap="square" rtlCol="0">
            <a:spAutoFit/>
          </a:bodyPr>
          <a:lstStyle/>
          <a:p>
            <a:r>
              <a:rPr lang="en-US" dirty="0"/>
              <a:t>Perhaps even more important than integration is learning. Learning is a process by which repetition and experimentation enable tasks to be performed better and more quickly and new production or business model opportunities to be identified. Learning involves organizational as well as individual skills.</a:t>
            </a:r>
            <a:endParaRPr lang="da-DK" dirty="0"/>
          </a:p>
          <a:p>
            <a:r>
              <a:rPr lang="en-US" dirty="0"/>
              <a:t> </a:t>
            </a:r>
            <a:endParaRPr lang="da-DK" dirty="0"/>
          </a:p>
          <a:p>
            <a:r>
              <a:rPr lang="en-US" dirty="0"/>
              <a:t>The last of the three main subjects is Reconfiguration and transformation. In rapidly changing environments, there is obviously value in the ability to sense the need to reconfigure the firm’s asset structure, and to accomplish the necessary internal and external transformation ahead of competition.</a:t>
            </a:r>
            <a:endParaRPr lang="da-DK" dirty="0"/>
          </a:p>
          <a:p>
            <a:r>
              <a:rPr lang="en-US" dirty="0"/>
              <a:t> </a:t>
            </a:r>
            <a:endParaRPr lang="da-DK" dirty="0"/>
          </a:p>
          <a:p>
            <a:r>
              <a:rPr lang="en-US" dirty="0"/>
              <a:t>The second strategic dimension is Position. It consists of four strategic assets which together will determine the firm’s market share and profitability at any point in time. The four strategic assets are Technological assets, complementary assets, financial assets and locational assets.</a:t>
            </a:r>
            <a:endParaRPr lang="da-DK" dirty="0"/>
          </a:p>
          <a:p>
            <a:r>
              <a:rPr lang="en-US" dirty="0"/>
              <a:t> </a:t>
            </a:r>
            <a:endParaRPr lang="da-DK" dirty="0"/>
          </a:p>
          <a:p>
            <a:r>
              <a:rPr lang="en-US" dirty="0"/>
              <a:t>Technological assets consist of know-how and patents. A firm’s technological assets may or may not be protected by the standard instruments of intellectual property law. Either way, the ownership protection and utilization of technological assets are clearly key differentiators among firms.</a:t>
            </a:r>
            <a:endParaRPr lang="da-DK" dirty="0"/>
          </a:p>
          <a:p>
            <a:r>
              <a:rPr lang="en-US" dirty="0"/>
              <a:t> </a:t>
            </a:r>
            <a:endParaRPr lang="da-DK" dirty="0"/>
          </a:p>
          <a:p>
            <a:r>
              <a:rPr lang="en-US" dirty="0"/>
              <a:t>Complementary assets can be many different conditions. Two of these are of distribution channels and service capability – some firms have exclusive agreements both up and down the chain and they service their customers with Excellence.</a:t>
            </a:r>
            <a:endParaRPr lang="da-DK" dirty="0"/>
          </a:p>
          <a:p>
            <a:r>
              <a:rPr lang="en-US" dirty="0"/>
              <a:t> </a:t>
            </a:r>
            <a:endParaRPr lang="da-DK" dirty="0"/>
          </a:p>
        </p:txBody>
      </p:sp>
      <p:pic>
        <p:nvPicPr>
          <p:cNvPr id="3" name="Billede 2"/>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7485589" y="6764283"/>
            <a:ext cx="12323942" cy="2408913"/>
          </a:xfrm>
          <a:prstGeom prst="rect">
            <a:avLst/>
          </a:prstGeom>
        </p:spPr>
      </p:pic>
    </p:spTree>
    <p:extLst>
      <p:ext uri="{BB962C8B-B14F-4D97-AF65-F5344CB8AC3E}">
        <p14:creationId xmlns:p14="http://schemas.microsoft.com/office/powerpoint/2010/main" val="3590732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341120" y="1005840"/>
            <a:ext cx="13197840" cy="6740307"/>
          </a:xfrm>
          <a:prstGeom prst="rect">
            <a:avLst/>
          </a:prstGeom>
          <a:noFill/>
        </p:spPr>
        <p:txBody>
          <a:bodyPr wrap="square" rtlCol="0">
            <a:spAutoFit/>
          </a:bodyPr>
          <a:lstStyle/>
          <a:p>
            <a:r>
              <a:rPr lang="en-US" dirty="0"/>
              <a:t>Financial Assets are in the short run the firm’s cash position. Accordingly, what a firm can do in short order is often a function of its balance sheet. In the long run, that ought not to be so, trust also plays a part.</a:t>
            </a:r>
            <a:endParaRPr lang="da-DK" dirty="0"/>
          </a:p>
          <a:p>
            <a:r>
              <a:rPr lang="en-US" dirty="0"/>
              <a:t> </a:t>
            </a:r>
            <a:endParaRPr lang="da-DK" dirty="0"/>
          </a:p>
          <a:p>
            <a:r>
              <a:rPr lang="en-US" dirty="0"/>
              <a:t>Location assets can be of strategic importance. The right location may be the source of difficult-to-replicate advantages which manifest themselves in lower transport costs, superior convenience, and the like.</a:t>
            </a:r>
            <a:endParaRPr lang="da-DK" dirty="0"/>
          </a:p>
          <a:p>
            <a:r>
              <a:rPr lang="en-US" dirty="0"/>
              <a:t> </a:t>
            </a:r>
            <a:endParaRPr lang="da-DK" dirty="0"/>
          </a:p>
          <a:p>
            <a:r>
              <a:rPr lang="en-US" dirty="0"/>
              <a:t>The last dimension is Paths. Where a firm can go is a function of the path behind, its current position and the paths ahead. The dimension consists of two main subjects. These are path dependencies and technological opportunities. </a:t>
            </a:r>
            <a:endParaRPr lang="da-DK" dirty="0"/>
          </a:p>
          <a:p>
            <a:r>
              <a:rPr lang="en-US" dirty="0"/>
              <a:t>The path dependencies are a function of fixed costs – such as equipment and overheads - and core rigidities. The historical path often shapes the future path. </a:t>
            </a:r>
            <a:endParaRPr lang="da-DK" dirty="0"/>
          </a:p>
          <a:p>
            <a:r>
              <a:rPr lang="en-US" dirty="0"/>
              <a:t> </a:t>
            </a:r>
            <a:endParaRPr lang="da-DK" dirty="0"/>
          </a:p>
          <a:p>
            <a:r>
              <a:rPr lang="en-US" dirty="0"/>
              <a:t>Technological opportunities can influence the future path if management is willing and able to take a risk.</a:t>
            </a:r>
            <a:endParaRPr lang="da-DK" dirty="0"/>
          </a:p>
          <a:p>
            <a:r>
              <a:rPr lang="en-US" dirty="0"/>
              <a:t> </a:t>
            </a:r>
            <a:endParaRPr lang="da-DK" dirty="0"/>
          </a:p>
          <a:p>
            <a:r>
              <a:rPr lang="en-US" dirty="0"/>
              <a:t>In the following section we will review examples from each field</a:t>
            </a:r>
            <a:endParaRPr lang="da-DK" dirty="0"/>
          </a:p>
          <a:p>
            <a:r>
              <a:rPr lang="en-US" dirty="0"/>
              <a:t> </a:t>
            </a:r>
            <a:endParaRPr lang="da-DK" dirty="0"/>
          </a:p>
        </p:txBody>
      </p:sp>
      <p:pic>
        <p:nvPicPr>
          <p:cNvPr id="3" name="Billede 2"/>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7485589" y="6764283"/>
            <a:ext cx="12323942" cy="2408913"/>
          </a:xfrm>
          <a:prstGeom prst="rect">
            <a:avLst/>
          </a:prstGeom>
        </p:spPr>
      </p:pic>
    </p:spTree>
    <p:extLst>
      <p:ext uri="{BB962C8B-B14F-4D97-AF65-F5344CB8AC3E}">
        <p14:creationId xmlns:p14="http://schemas.microsoft.com/office/powerpoint/2010/main" val="1719824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219200" y="1097280"/>
            <a:ext cx="13441680" cy="10802957"/>
          </a:xfrm>
          <a:prstGeom prst="rect">
            <a:avLst/>
          </a:prstGeom>
          <a:noFill/>
        </p:spPr>
        <p:txBody>
          <a:bodyPr wrap="square" rtlCol="0">
            <a:spAutoFit/>
          </a:bodyPr>
          <a:lstStyle/>
          <a:p>
            <a:r>
              <a:rPr lang="en-US" dirty="0"/>
              <a:t>Example from the field weak. This could be mass produced clothes without trademarks or standard screws for an industry. It is easy to replicate and you have no property rights to the product or the processes of manufacturing the product. You become a producer of standard products or services and you are not protected by the law. To move away from this field you have to do more than incremental innovation.</a:t>
            </a:r>
            <a:endParaRPr lang="da-DK" dirty="0"/>
          </a:p>
          <a:p>
            <a:r>
              <a:rPr lang="en-US" dirty="0"/>
              <a:t> </a:t>
            </a:r>
            <a:endParaRPr lang="da-DK" dirty="0"/>
          </a:p>
          <a:p>
            <a:r>
              <a:rPr lang="en-US" dirty="0"/>
              <a:t>Example from the field moderate. IKEA – the Swedish furniture giant – which has a unique distribution and logistics system. They also have a very extensive knowledge of their customers, and they draw on this knowledge continuously. They are in a constant learning process. Other organizations find it very difficult to imitate this process.</a:t>
            </a:r>
            <a:endParaRPr lang="da-DK" dirty="0"/>
          </a:p>
          <a:p>
            <a:r>
              <a:rPr lang="en-US" dirty="0"/>
              <a:t> </a:t>
            </a:r>
            <a:endParaRPr lang="da-DK" dirty="0"/>
          </a:p>
          <a:p>
            <a:r>
              <a:rPr lang="en-US" dirty="0"/>
              <a:t>For some of the world's largest online trading platforms, knowledge about their customers and distribution and logistics systems are also their main competitive parameter. The accumulation of knowledge regarding this is very difficult to imitate. Among the heavyweights in this category are Amazon and Alibaba.</a:t>
            </a:r>
            <a:endParaRPr lang="da-DK" dirty="0"/>
          </a:p>
          <a:p>
            <a:r>
              <a:rPr lang="en-US" dirty="0"/>
              <a:t> </a:t>
            </a:r>
            <a:endParaRPr lang="da-DK" dirty="0"/>
          </a:p>
          <a:p>
            <a:r>
              <a:rPr lang="en-US" dirty="0"/>
              <a:t>Example from the second moderate field. Here you find the pharmaceutical company PFIZER, which has patents on their various drugs. Apple and LEGO are also to be found here, it is their trademark that protects them from copying. They are protected by the law.</a:t>
            </a:r>
            <a:endParaRPr lang="da-DK" dirty="0"/>
          </a:p>
          <a:p>
            <a:r>
              <a:rPr lang="en-US" dirty="0"/>
              <a:t> </a:t>
            </a:r>
            <a:endParaRPr lang="da-DK" dirty="0"/>
          </a:p>
          <a:p>
            <a:r>
              <a:rPr lang="en-US" dirty="0" smtClean="0"/>
              <a:t>.</a:t>
            </a:r>
            <a:endParaRPr lang="da-DK" dirty="0"/>
          </a:p>
          <a:p>
            <a:r>
              <a:rPr lang="en-US" dirty="0"/>
              <a:t> </a:t>
            </a:r>
            <a:endParaRPr lang="da-DK" dirty="0"/>
          </a:p>
          <a:p>
            <a:r>
              <a:rPr lang="en-US" dirty="0"/>
              <a:t> </a:t>
            </a:r>
            <a:endParaRPr lang="da-DK" dirty="0"/>
          </a:p>
          <a:p>
            <a:r>
              <a:rPr lang="en-US" dirty="0"/>
              <a:t> </a:t>
            </a:r>
            <a:endParaRPr lang="da-DK" dirty="0"/>
          </a:p>
          <a:p>
            <a:endParaRPr lang="da-DK" dirty="0"/>
          </a:p>
          <a:p>
            <a:endParaRPr lang="da-DK" dirty="0"/>
          </a:p>
          <a:p>
            <a:endParaRPr lang="da-DK" dirty="0"/>
          </a:p>
          <a:p>
            <a:endParaRPr lang="da-DK" dirty="0"/>
          </a:p>
          <a:p>
            <a:endParaRPr lang="da-DK" dirty="0"/>
          </a:p>
          <a:p>
            <a:endParaRPr lang="da-DK" dirty="0"/>
          </a:p>
          <a:p>
            <a:endParaRPr lang="da-DK" dirty="0"/>
          </a:p>
        </p:txBody>
      </p:sp>
      <p:pic>
        <p:nvPicPr>
          <p:cNvPr id="3" name="Billede 2"/>
          <p:cNvPicPr>
            <a:picLocks noChangeAspect="1"/>
          </p:cNvPicPr>
          <p:nvPr/>
        </p:nvPicPr>
        <p:blipFill rotWithShape="1">
          <a:blip r:embed="rId2">
            <a:extLst>
              <a:ext uri="{28A0092B-C50C-407E-A947-70E740481C1C}">
                <a14:useLocalDpi xmlns:a14="http://schemas.microsoft.com/office/drawing/2010/main" val="0"/>
              </a:ext>
            </a:extLst>
          </a:blip>
          <a:srcRect b="4042"/>
          <a:stretch/>
        </p:blipFill>
        <p:spPr>
          <a:xfrm>
            <a:off x="7485589" y="6764283"/>
            <a:ext cx="12323942" cy="2408913"/>
          </a:xfrm>
          <a:prstGeom prst="rect">
            <a:avLst/>
          </a:prstGeom>
        </p:spPr>
      </p:pic>
    </p:spTree>
    <p:extLst>
      <p:ext uri="{BB962C8B-B14F-4D97-AF65-F5344CB8AC3E}">
        <p14:creationId xmlns:p14="http://schemas.microsoft.com/office/powerpoint/2010/main" val="2029051630"/>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12627</TotalTime>
  <Words>456</Words>
  <Application>Microsoft Office PowerPoint</Application>
  <PresentationFormat>Brugerdefineret</PresentationFormat>
  <Paragraphs>131</Paragraphs>
  <Slides>11</Slides>
  <Notes>2</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11</vt:i4>
      </vt:variant>
    </vt:vector>
  </HeadingPairs>
  <TitlesOfParts>
    <vt:vector size="16" baseType="lpstr">
      <vt:lpstr>Aharoni</vt:lpstr>
      <vt:lpstr>Arial</vt:lpstr>
      <vt:lpstr>Calibri</vt:lpstr>
      <vt:lpstr>Myriad Web Pro</vt: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MonsterCreative</dc:creator>
  <cp:lastModifiedBy>Kirsten Wissing</cp:lastModifiedBy>
  <cp:revision>423</cp:revision>
  <dcterms:created xsi:type="dcterms:W3CDTF">2012-01-17T11:58:12Z</dcterms:created>
  <dcterms:modified xsi:type="dcterms:W3CDTF">2018-11-05T09:40:39Z</dcterms:modified>
</cp:coreProperties>
</file>