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76" r:id="rId4"/>
    <p:sldId id="258" r:id="rId5"/>
  </p:sldIdLst>
  <p:sldSz cx="16343313" cy="9018588"/>
  <p:notesSz cx="6858000" cy="9144000"/>
  <p:custDataLst>
    <p:tags r:id="rId7"/>
  </p:custDataLst>
  <p:defaultTextStyle>
    <a:defPPr>
      <a:defRPr lang="da-DK"/>
    </a:defPPr>
    <a:lvl1pPr marL="0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16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233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849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465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081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698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314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6930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1" userDrawn="1">
          <p15:clr>
            <a:srgbClr val="A4A3A4"/>
          </p15:clr>
        </p15:guide>
        <p15:guide id="2" pos="51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Kristiansen" initials="JK" lastIdx="1" clrIdx="0">
    <p:extLst>
      <p:ext uri="{19B8F6BF-5375-455C-9EA6-DF929625EA0E}">
        <p15:presenceInfo xmlns:p15="http://schemas.microsoft.com/office/powerpoint/2012/main" userId="a91fd70066e0f7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ABBD38"/>
    <a:srgbClr val="3E7F9F"/>
    <a:srgbClr val="F79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FF67B-51DC-43E6-A30F-EC12D743F349}" v="2" dt="2022-01-16T09:14:51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57194" autoAdjust="0"/>
  </p:normalViewPr>
  <p:slideViewPr>
    <p:cSldViewPr snapToGrid="0" snapToObjects="1">
      <p:cViewPr varScale="1">
        <p:scale>
          <a:sx n="36" d="100"/>
          <a:sy n="36" d="100"/>
        </p:scale>
        <p:origin x="2011" y="19"/>
      </p:cViewPr>
      <p:guideLst>
        <p:guide orient="horz" pos="2841"/>
        <p:guide pos="514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6536-A9A1-A340-8CB4-774F1164B9AE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22263" y="685800"/>
            <a:ext cx="6213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6114-ABB9-7047-80F6-B90EAB6A0C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81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16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233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849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465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081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698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314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6930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22263" y="685800"/>
            <a:ext cx="621347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2461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6114-ABB9-7047-80F6-B90EAB6A0C34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505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20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56114-ABB9-7047-80F6-B90EAB6A0C34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9137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56114-ABB9-7047-80F6-B90EAB6A0C34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980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5749" y="2801608"/>
            <a:ext cx="13891816" cy="1933151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51497" y="5110533"/>
            <a:ext cx="11440319" cy="2304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49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13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848902" y="361162"/>
            <a:ext cx="3677245" cy="7695027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7166" y="361162"/>
            <a:ext cx="10759348" cy="769502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994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5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1009" y="5795278"/>
            <a:ext cx="13891816" cy="17911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1009" y="3822463"/>
            <a:ext cx="13891816" cy="19728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6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7165" y="2104338"/>
            <a:ext cx="7218297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07851" y="2104338"/>
            <a:ext cx="7218297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57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7166" y="2018745"/>
            <a:ext cx="7221135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7166" y="2860061"/>
            <a:ext cx="7221135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302177" y="2018745"/>
            <a:ext cx="7223971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302177" y="2860061"/>
            <a:ext cx="7223971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499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040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904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167" y="359073"/>
            <a:ext cx="5376837" cy="152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9781" y="359074"/>
            <a:ext cx="9136366" cy="76971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7167" y="1887224"/>
            <a:ext cx="5376837" cy="61689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4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3404" y="6313011"/>
            <a:ext cx="9805988" cy="745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203404" y="805827"/>
            <a:ext cx="9805988" cy="54111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203404" y="7058298"/>
            <a:ext cx="9805988" cy="1058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12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7166" y="361162"/>
            <a:ext cx="14708982" cy="150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7166" y="2104338"/>
            <a:ext cx="14708982" cy="595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7166" y="8358896"/>
            <a:ext cx="381344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8D0A-BF26-3E47-BA9B-63990BF07E6B}" type="datetimeFigureOut">
              <a:rPr lang="da-DK" smtClean="0"/>
              <a:pPr/>
              <a:t>17-01-2022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83966" y="8358896"/>
            <a:ext cx="5175382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712708" y="8358896"/>
            <a:ext cx="381344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13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9"/>
          <p:cNvSpPr txBox="1"/>
          <p:nvPr/>
        </p:nvSpPr>
        <p:spPr>
          <a:xfrm>
            <a:off x="1119947" y="3752929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b="1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Geoffrey A.</a:t>
            </a:r>
            <a:endParaRPr lang="da-DK" sz="8000" b="1" dirty="0">
              <a:solidFill>
                <a:srgbClr val="9BBB59"/>
              </a:solidFill>
            </a:endParaRPr>
          </a:p>
        </p:txBody>
      </p:sp>
      <p:sp>
        <p:nvSpPr>
          <p:cNvPr id="6" name="Tekstboks 10"/>
          <p:cNvSpPr txBox="1"/>
          <p:nvPr/>
        </p:nvSpPr>
        <p:spPr>
          <a:xfrm>
            <a:off x="1199459" y="495283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b="1">
                <a:solidFill>
                  <a:srgbClr val="7F7F7F"/>
                </a:solidFill>
                <a:latin typeface="Aharoni"/>
                <a:cs typeface="Aharoni"/>
              </a:rPr>
              <a:t>Moore</a:t>
            </a:r>
            <a:endParaRPr lang="da-DK" sz="8000" b="1" dirty="0">
              <a:latin typeface="Calibri" pitchFamily="34" charset="0"/>
            </a:endParaRPr>
          </a:p>
        </p:txBody>
      </p:sp>
      <p:sp>
        <p:nvSpPr>
          <p:cNvPr id="7" name="Tekstboks 11"/>
          <p:cNvSpPr txBox="1"/>
          <p:nvPr/>
        </p:nvSpPr>
        <p:spPr>
          <a:xfrm>
            <a:off x="1199459" y="6118617"/>
            <a:ext cx="1229260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American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organizational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theorist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, management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consultant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and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author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 </a:t>
            </a: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Born in USA 1946</a:t>
            </a:r>
            <a:endParaRPr lang="da-DK" sz="3200" b="1" dirty="0">
              <a:latin typeface="Calibri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275531" y="6774758"/>
            <a:ext cx="8194247" cy="2135226"/>
          </a:xfrm>
          <a:prstGeom prst="rect">
            <a:avLst/>
          </a:prstGeom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99459" y="606114"/>
            <a:ext cx="14283348" cy="328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The Moores Life </a:t>
            </a:r>
            <a:r>
              <a:rPr lang="da-DK" sz="5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Cycle</a:t>
            </a:r>
            <a:endParaRPr lang="da-DK" sz="55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defTabSz="575981">
              <a:spcBef>
                <a:spcPct val="50000"/>
              </a:spcBef>
            </a:pPr>
            <a:r>
              <a:rPr lang="da-DK" sz="5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The Market Development Life </a:t>
            </a:r>
            <a:r>
              <a:rPr lang="da-DK" sz="5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Cycle</a:t>
            </a:r>
            <a:endParaRPr lang="da-DK" sz="55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defTabSz="575981">
              <a:spcBef>
                <a:spcPct val="50000"/>
              </a:spcBef>
            </a:pPr>
            <a:r>
              <a:rPr lang="da-DK" sz="4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Innovating</a:t>
            </a:r>
            <a:r>
              <a:rPr lang="da-DK" sz="4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4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Within</a:t>
            </a:r>
            <a:r>
              <a:rPr lang="da-DK" sz="4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4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Established</a:t>
            </a:r>
            <a:r>
              <a:rPr lang="da-DK" sz="4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Enterprises</a:t>
            </a:r>
          </a:p>
        </p:txBody>
      </p:sp>
      <p:sp>
        <p:nvSpPr>
          <p:cNvPr id="10" name="Rektangel 6"/>
          <p:cNvSpPr/>
          <p:nvPr/>
        </p:nvSpPr>
        <p:spPr>
          <a:xfrm>
            <a:off x="505019" y="5756808"/>
            <a:ext cx="16030260" cy="3226716"/>
          </a:xfrm>
          <a:prstGeom prst="rect">
            <a:avLst/>
          </a:prstGeom>
        </p:spPr>
        <p:txBody>
          <a:bodyPr wrap="square" lIns="120525" tIns="60261" rIns="120525" bIns="60261">
            <a:spAutoFit/>
          </a:bodyPr>
          <a:lstStyle/>
          <a:p>
            <a:pPr algn="ctr"/>
            <a:endParaRPr lang="da-DK" sz="71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733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944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104559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tediagram: Manuel indlæsning 15">
            <a:extLst>
              <a:ext uri="{FF2B5EF4-FFF2-40B4-BE49-F238E27FC236}">
                <a16:creationId xmlns:a16="http://schemas.microsoft.com/office/drawing/2014/main" id="{1A4CD95A-4CFA-4284-A617-7DD14E35E2A6}"/>
              </a:ext>
            </a:extLst>
          </p:cNvPr>
          <p:cNvSpPr/>
          <p:nvPr/>
        </p:nvSpPr>
        <p:spPr>
          <a:xfrm>
            <a:off x="363900" y="6662051"/>
            <a:ext cx="1110341" cy="46653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8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8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48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80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utediagram: Forsinkelse 16">
            <a:extLst>
              <a:ext uri="{FF2B5EF4-FFF2-40B4-BE49-F238E27FC236}">
                <a16:creationId xmlns:a16="http://schemas.microsoft.com/office/drawing/2014/main" id="{A8C0E9EB-9C9A-4167-94E6-D8AA8DA0099F}"/>
              </a:ext>
            </a:extLst>
          </p:cNvPr>
          <p:cNvSpPr/>
          <p:nvPr/>
        </p:nvSpPr>
        <p:spPr>
          <a:xfrm rot="16200000">
            <a:off x="2013495" y="5549784"/>
            <a:ext cx="1552724" cy="1604866"/>
          </a:xfrm>
          <a:custGeom>
            <a:avLst/>
            <a:gdLst>
              <a:gd name="connsiteX0" fmla="*/ 0 w 1194319"/>
              <a:gd name="connsiteY0" fmla="*/ 0 h 1604866"/>
              <a:gd name="connsiteX1" fmla="*/ 597160 w 1194319"/>
              <a:gd name="connsiteY1" fmla="*/ 0 h 1604866"/>
              <a:gd name="connsiteX2" fmla="*/ 1194320 w 1194319"/>
              <a:gd name="connsiteY2" fmla="*/ 802433 h 1604866"/>
              <a:gd name="connsiteX3" fmla="*/ 597160 w 1194319"/>
              <a:gd name="connsiteY3" fmla="*/ 1604866 h 1604866"/>
              <a:gd name="connsiteX4" fmla="*/ 0 w 1194319"/>
              <a:gd name="connsiteY4" fmla="*/ 1604866 h 1604866"/>
              <a:gd name="connsiteX5" fmla="*/ 0 w 1194319"/>
              <a:gd name="connsiteY5" fmla="*/ 0 h 1604866"/>
              <a:gd name="connsiteX0" fmla="*/ 0 w 1194320"/>
              <a:gd name="connsiteY0" fmla="*/ 0 h 1606677"/>
              <a:gd name="connsiteX1" fmla="*/ 597160 w 1194320"/>
              <a:gd name="connsiteY1" fmla="*/ 0 h 1606677"/>
              <a:gd name="connsiteX2" fmla="*/ 1194320 w 1194320"/>
              <a:gd name="connsiteY2" fmla="*/ 1212983 h 1606677"/>
              <a:gd name="connsiteX3" fmla="*/ 597160 w 1194320"/>
              <a:gd name="connsiteY3" fmla="*/ 1604866 h 1606677"/>
              <a:gd name="connsiteX4" fmla="*/ 0 w 1194320"/>
              <a:gd name="connsiteY4" fmla="*/ 1604866 h 1606677"/>
              <a:gd name="connsiteX5" fmla="*/ 0 w 1194320"/>
              <a:gd name="connsiteY5" fmla="*/ 0 h 1606677"/>
              <a:gd name="connsiteX0" fmla="*/ 0 w 1196310"/>
              <a:gd name="connsiteY0" fmla="*/ 0 h 1604866"/>
              <a:gd name="connsiteX1" fmla="*/ 597160 w 1196310"/>
              <a:gd name="connsiteY1" fmla="*/ 0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196310"/>
              <a:gd name="connsiteY0" fmla="*/ 0 h 1604866"/>
              <a:gd name="connsiteX1" fmla="*/ 503854 w 1196310"/>
              <a:gd name="connsiteY1" fmla="*/ 37323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196310"/>
              <a:gd name="connsiteY0" fmla="*/ 0 h 1604866"/>
              <a:gd name="connsiteX1" fmla="*/ 541177 w 1196310"/>
              <a:gd name="connsiteY1" fmla="*/ 37323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419489"/>
              <a:gd name="connsiteY0" fmla="*/ 0 h 1604866"/>
              <a:gd name="connsiteX1" fmla="*/ 541177 w 1419489"/>
              <a:gd name="connsiteY1" fmla="*/ 37323 h 1604866"/>
              <a:gd name="connsiteX2" fmla="*/ 783771 w 1419489"/>
              <a:gd name="connsiteY2" fmla="*/ 531847 h 1604866"/>
              <a:gd name="connsiteX3" fmla="*/ 1418255 w 1419489"/>
              <a:gd name="connsiteY3" fmla="*/ 1082355 h 1604866"/>
              <a:gd name="connsiteX4" fmla="*/ 597160 w 1419489"/>
              <a:gd name="connsiteY4" fmla="*/ 1604866 h 1604866"/>
              <a:gd name="connsiteX5" fmla="*/ 0 w 1419489"/>
              <a:gd name="connsiteY5" fmla="*/ 1604866 h 1604866"/>
              <a:gd name="connsiteX6" fmla="*/ 0 w 1419489"/>
              <a:gd name="connsiteY6" fmla="*/ 0 h 1604866"/>
              <a:gd name="connsiteX0" fmla="*/ 0 w 1418428"/>
              <a:gd name="connsiteY0" fmla="*/ 0 h 1604866"/>
              <a:gd name="connsiteX1" fmla="*/ 541177 w 1418428"/>
              <a:gd name="connsiteY1" fmla="*/ 37323 h 1604866"/>
              <a:gd name="connsiteX2" fmla="*/ 671804 w 1418428"/>
              <a:gd name="connsiteY2" fmla="*/ 345238 h 1604866"/>
              <a:gd name="connsiteX3" fmla="*/ 1418255 w 1418428"/>
              <a:gd name="connsiteY3" fmla="*/ 1082355 h 1604866"/>
              <a:gd name="connsiteX4" fmla="*/ 597160 w 1418428"/>
              <a:gd name="connsiteY4" fmla="*/ 1604866 h 1604866"/>
              <a:gd name="connsiteX5" fmla="*/ 0 w 1418428"/>
              <a:gd name="connsiteY5" fmla="*/ 1604866 h 1604866"/>
              <a:gd name="connsiteX6" fmla="*/ 0 w 1418428"/>
              <a:gd name="connsiteY6" fmla="*/ 0 h 1604866"/>
              <a:gd name="connsiteX0" fmla="*/ 0 w 1426939"/>
              <a:gd name="connsiteY0" fmla="*/ 0 h 1604866"/>
              <a:gd name="connsiteX1" fmla="*/ 541177 w 1426939"/>
              <a:gd name="connsiteY1" fmla="*/ 37323 h 1604866"/>
              <a:gd name="connsiteX2" fmla="*/ 671804 w 1426939"/>
              <a:gd name="connsiteY2" fmla="*/ 345238 h 1604866"/>
              <a:gd name="connsiteX3" fmla="*/ 1007705 w 1426939"/>
              <a:gd name="connsiteY3" fmla="*/ 606489 h 1604866"/>
              <a:gd name="connsiteX4" fmla="*/ 1418255 w 1426939"/>
              <a:gd name="connsiteY4" fmla="*/ 1082355 h 1604866"/>
              <a:gd name="connsiteX5" fmla="*/ 597160 w 1426939"/>
              <a:gd name="connsiteY5" fmla="*/ 1604866 h 1604866"/>
              <a:gd name="connsiteX6" fmla="*/ 0 w 1426939"/>
              <a:gd name="connsiteY6" fmla="*/ 1604866 h 1604866"/>
              <a:gd name="connsiteX7" fmla="*/ 0 w 1426939"/>
              <a:gd name="connsiteY7" fmla="*/ 0 h 1604866"/>
              <a:gd name="connsiteX0" fmla="*/ 0 w 1426939"/>
              <a:gd name="connsiteY0" fmla="*/ 0 h 1604866"/>
              <a:gd name="connsiteX1" fmla="*/ 541177 w 1426939"/>
              <a:gd name="connsiteY1" fmla="*/ 37323 h 1604866"/>
              <a:gd name="connsiteX2" fmla="*/ 746449 w 1426939"/>
              <a:gd name="connsiteY2" fmla="*/ 326580 h 1604866"/>
              <a:gd name="connsiteX3" fmla="*/ 1007705 w 1426939"/>
              <a:gd name="connsiteY3" fmla="*/ 606489 h 1604866"/>
              <a:gd name="connsiteX4" fmla="*/ 1418255 w 1426939"/>
              <a:gd name="connsiteY4" fmla="*/ 1082355 h 1604866"/>
              <a:gd name="connsiteX5" fmla="*/ 597160 w 1426939"/>
              <a:gd name="connsiteY5" fmla="*/ 1604866 h 1604866"/>
              <a:gd name="connsiteX6" fmla="*/ 0 w 1426939"/>
              <a:gd name="connsiteY6" fmla="*/ 1604866 h 1604866"/>
              <a:gd name="connsiteX7" fmla="*/ 0 w 1426939"/>
              <a:gd name="connsiteY7" fmla="*/ 0 h 1604866"/>
              <a:gd name="connsiteX0" fmla="*/ 0 w 1432180"/>
              <a:gd name="connsiteY0" fmla="*/ 0 h 1604866"/>
              <a:gd name="connsiteX1" fmla="*/ 541177 w 1432180"/>
              <a:gd name="connsiteY1" fmla="*/ 37323 h 1604866"/>
              <a:gd name="connsiteX2" fmla="*/ 746449 w 1432180"/>
              <a:gd name="connsiteY2" fmla="*/ 326580 h 1604866"/>
              <a:gd name="connsiteX3" fmla="*/ 1082350 w 1432180"/>
              <a:gd name="connsiteY3" fmla="*/ 569170 h 1604866"/>
              <a:gd name="connsiteX4" fmla="*/ 1418255 w 1432180"/>
              <a:gd name="connsiteY4" fmla="*/ 1082355 h 1604866"/>
              <a:gd name="connsiteX5" fmla="*/ 597160 w 1432180"/>
              <a:gd name="connsiteY5" fmla="*/ 1604866 h 1604866"/>
              <a:gd name="connsiteX6" fmla="*/ 0 w 1432180"/>
              <a:gd name="connsiteY6" fmla="*/ 1604866 h 1604866"/>
              <a:gd name="connsiteX7" fmla="*/ 0 w 1432180"/>
              <a:gd name="connsiteY7" fmla="*/ 0 h 1604866"/>
              <a:gd name="connsiteX0" fmla="*/ 0 w 1420074"/>
              <a:gd name="connsiteY0" fmla="*/ 0 h 1604866"/>
              <a:gd name="connsiteX1" fmla="*/ 541177 w 1420074"/>
              <a:gd name="connsiteY1" fmla="*/ 37323 h 1604866"/>
              <a:gd name="connsiteX2" fmla="*/ 746449 w 1420074"/>
              <a:gd name="connsiteY2" fmla="*/ 326580 h 1604866"/>
              <a:gd name="connsiteX3" fmla="*/ 1082350 w 1420074"/>
              <a:gd name="connsiteY3" fmla="*/ 569170 h 1604866"/>
              <a:gd name="connsiteX4" fmla="*/ 1418255 w 1420074"/>
              <a:gd name="connsiteY4" fmla="*/ 1082355 h 1604866"/>
              <a:gd name="connsiteX5" fmla="*/ 933063 w 1420074"/>
              <a:gd name="connsiteY5" fmla="*/ 1604866 h 1604866"/>
              <a:gd name="connsiteX6" fmla="*/ 0 w 1420074"/>
              <a:gd name="connsiteY6" fmla="*/ 1604866 h 1604866"/>
              <a:gd name="connsiteX7" fmla="*/ 0 w 1420074"/>
              <a:gd name="connsiteY7" fmla="*/ 0 h 1604866"/>
              <a:gd name="connsiteX0" fmla="*/ 0 w 1550088"/>
              <a:gd name="connsiteY0" fmla="*/ 0 h 1604866"/>
              <a:gd name="connsiteX1" fmla="*/ 541177 w 1550088"/>
              <a:gd name="connsiteY1" fmla="*/ 37323 h 1604866"/>
              <a:gd name="connsiteX2" fmla="*/ 746449 w 1550088"/>
              <a:gd name="connsiteY2" fmla="*/ 326580 h 1604866"/>
              <a:gd name="connsiteX3" fmla="*/ 1082350 w 1550088"/>
              <a:gd name="connsiteY3" fmla="*/ 569170 h 1604866"/>
              <a:gd name="connsiteX4" fmla="*/ 1548883 w 1550088"/>
              <a:gd name="connsiteY4" fmla="*/ 1063694 h 1604866"/>
              <a:gd name="connsiteX5" fmla="*/ 933063 w 1550088"/>
              <a:gd name="connsiteY5" fmla="*/ 1604866 h 1604866"/>
              <a:gd name="connsiteX6" fmla="*/ 0 w 1550088"/>
              <a:gd name="connsiteY6" fmla="*/ 1604866 h 1604866"/>
              <a:gd name="connsiteX7" fmla="*/ 0 w 1550088"/>
              <a:gd name="connsiteY7" fmla="*/ 0 h 1604866"/>
              <a:gd name="connsiteX0" fmla="*/ 0 w 1552724"/>
              <a:gd name="connsiteY0" fmla="*/ 0 h 1604866"/>
              <a:gd name="connsiteX1" fmla="*/ 541177 w 1552724"/>
              <a:gd name="connsiteY1" fmla="*/ 37323 h 1604866"/>
              <a:gd name="connsiteX2" fmla="*/ 746449 w 1552724"/>
              <a:gd name="connsiteY2" fmla="*/ 326580 h 1604866"/>
              <a:gd name="connsiteX3" fmla="*/ 1175656 w 1552724"/>
              <a:gd name="connsiteY3" fmla="*/ 550509 h 1604866"/>
              <a:gd name="connsiteX4" fmla="*/ 1548883 w 1552724"/>
              <a:gd name="connsiteY4" fmla="*/ 1063694 h 1604866"/>
              <a:gd name="connsiteX5" fmla="*/ 933063 w 1552724"/>
              <a:gd name="connsiteY5" fmla="*/ 1604866 h 1604866"/>
              <a:gd name="connsiteX6" fmla="*/ 0 w 1552724"/>
              <a:gd name="connsiteY6" fmla="*/ 1604866 h 1604866"/>
              <a:gd name="connsiteX7" fmla="*/ 0 w 1552724"/>
              <a:gd name="connsiteY7" fmla="*/ 0 h 160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724" h="1604866">
                <a:moveTo>
                  <a:pt x="0" y="0"/>
                </a:moveTo>
                <a:lnTo>
                  <a:pt x="541177" y="37323"/>
                </a:lnTo>
                <a:cubicBezTo>
                  <a:pt x="706018" y="97972"/>
                  <a:pt x="646922" y="124416"/>
                  <a:pt x="746449" y="326580"/>
                </a:cubicBezTo>
                <a:cubicBezTo>
                  <a:pt x="821093" y="430771"/>
                  <a:pt x="1051248" y="427656"/>
                  <a:pt x="1175656" y="550509"/>
                </a:cubicBezTo>
                <a:cubicBezTo>
                  <a:pt x="1300064" y="673362"/>
                  <a:pt x="1589315" y="887968"/>
                  <a:pt x="1548883" y="1063694"/>
                </a:cubicBezTo>
                <a:cubicBezTo>
                  <a:pt x="1508451" y="1239420"/>
                  <a:pt x="1262865" y="1604866"/>
                  <a:pt x="933063" y="1604866"/>
                </a:cubicBezTo>
                <a:lnTo>
                  <a:pt x="0" y="16048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E10EA6A-75D9-43AC-81F9-D99D4D18B5F5}"/>
              </a:ext>
            </a:extLst>
          </p:cNvPr>
          <p:cNvSpPr/>
          <p:nvPr/>
        </p:nvSpPr>
        <p:spPr>
          <a:xfrm>
            <a:off x="3629617" y="4006267"/>
            <a:ext cx="1604865" cy="3103654"/>
          </a:xfrm>
          <a:custGeom>
            <a:avLst/>
            <a:gdLst>
              <a:gd name="connsiteX0" fmla="*/ 0 w 1604865"/>
              <a:gd name="connsiteY0" fmla="*/ 0 h 970384"/>
              <a:gd name="connsiteX1" fmla="*/ 1604865 w 1604865"/>
              <a:gd name="connsiteY1" fmla="*/ 0 h 970384"/>
              <a:gd name="connsiteX2" fmla="*/ 1604865 w 1604865"/>
              <a:gd name="connsiteY2" fmla="*/ 970384 h 970384"/>
              <a:gd name="connsiteX3" fmla="*/ 0 w 1604865"/>
              <a:gd name="connsiteY3" fmla="*/ 970384 h 970384"/>
              <a:gd name="connsiteX4" fmla="*/ 0 w 1604865"/>
              <a:gd name="connsiteY4" fmla="*/ 0 h 970384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0 w 1604865"/>
              <a:gd name="connsiteY4" fmla="*/ 3103654 h 3103654"/>
              <a:gd name="connsiteX5" fmla="*/ 0 w 1604865"/>
              <a:gd name="connsiteY5" fmla="*/ 2133270 h 310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865" h="3103654">
                <a:moveTo>
                  <a:pt x="0" y="2133270"/>
                </a:moveTo>
                <a:cubicBezTo>
                  <a:pt x="57539" y="1890674"/>
                  <a:pt x="227044" y="2111499"/>
                  <a:pt x="494521" y="1760046"/>
                </a:cubicBezTo>
                <a:cubicBezTo>
                  <a:pt x="761998" y="1408593"/>
                  <a:pt x="1394926" y="-218044"/>
                  <a:pt x="1604865" y="24552"/>
                </a:cubicBezTo>
                <a:lnTo>
                  <a:pt x="1604865" y="3103654"/>
                </a:lnTo>
                <a:lnTo>
                  <a:pt x="0" y="3103654"/>
                </a:lnTo>
                <a:lnTo>
                  <a:pt x="0" y="213327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9945A88-A00F-4E29-BD11-59B26C9BC91C}"/>
              </a:ext>
            </a:extLst>
          </p:cNvPr>
          <p:cNvSpPr/>
          <p:nvPr/>
        </p:nvSpPr>
        <p:spPr>
          <a:xfrm>
            <a:off x="5271807" y="4006265"/>
            <a:ext cx="1855624" cy="310365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7">
            <a:extLst>
              <a:ext uri="{FF2B5EF4-FFF2-40B4-BE49-F238E27FC236}">
                <a16:creationId xmlns:a16="http://schemas.microsoft.com/office/drawing/2014/main" id="{4DB282DE-89E7-4E0E-A7DB-97CA77C38A44}"/>
              </a:ext>
            </a:extLst>
          </p:cNvPr>
          <p:cNvSpPr/>
          <p:nvPr/>
        </p:nvSpPr>
        <p:spPr>
          <a:xfrm flipH="1">
            <a:off x="7165924" y="4043589"/>
            <a:ext cx="1623526" cy="3103654"/>
          </a:xfrm>
          <a:custGeom>
            <a:avLst/>
            <a:gdLst>
              <a:gd name="connsiteX0" fmla="*/ 0 w 1604865"/>
              <a:gd name="connsiteY0" fmla="*/ 0 h 970384"/>
              <a:gd name="connsiteX1" fmla="*/ 1604865 w 1604865"/>
              <a:gd name="connsiteY1" fmla="*/ 0 h 970384"/>
              <a:gd name="connsiteX2" fmla="*/ 1604865 w 1604865"/>
              <a:gd name="connsiteY2" fmla="*/ 970384 h 970384"/>
              <a:gd name="connsiteX3" fmla="*/ 0 w 1604865"/>
              <a:gd name="connsiteY3" fmla="*/ 970384 h 970384"/>
              <a:gd name="connsiteX4" fmla="*/ 0 w 1604865"/>
              <a:gd name="connsiteY4" fmla="*/ 0 h 970384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0 w 1604865"/>
              <a:gd name="connsiteY4" fmla="*/ 3103654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67951 w 1604865"/>
              <a:gd name="connsiteY4" fmla="*/ 3066331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67951 w 1604865"/>
              <a:gd name="connsiteY4" fmla="*/ 3066331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49290 w 1604865"/>
              <a:gd name="connsiteY4" fmla="*/ 3103654 h 3103654"/>
              <a:gd name="connsiteX5" fmla="*/ 0 w 1604865"/>
              <a:gd name="connsiteY5" fmla="*/ 2133270 h 3103654"/>
              <a:gd name="connsiteX0" fmla="*/ 0 w 1623527"/>
              <a:gd name="connsiteY0" fmla="*/ 2263899 h 3103654"/>
              <a:gd name="connsiteX1" fmla="*/ 513183 w 1623527"/>
              <a:gd name="connsiteY1" fmla="*/ 1760046 h 3103654"/>
              <a:gd name="connsiteX2" fmla="*/ 1623527 w 1623527"/>
              <a:gd name="connsiteY2" fmla="*/ 24552 h 3103654"/>
              <a:gd name="connsiteX3" fmla="*/ 1623527 w 1623527"/>
              <a:gd name="connsiteY3" fmla="*/ 3103654 h 3103654"/>
              <a:gd name="connsiteX4" fmla="*/ 167952 w 1623527"/>
              <a:gd name="connsiteY4" fmla="*/ 3103654 h 3103654"/>
              <a:gd name="connsiteX5" fmla="*/ 0 w 1623527"/>
              <a:gd name="connsiteY5" fmla="*/ 2263899 h 310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527" h="3103654">
                <a:moveTo>
                  <a:pt x="0" y="2263899"/>
                </a:moveTo>
                <a:cubicBezTo>
                  <a:pt x="57539" y="2021303"/>
                  <a:pt x="245706" y="2111499"/>
                  <a:pt x="513183" y="1760046"/>
                </a:cubicBezTo>
                <a:cubicBezTo>
                  <a:pt x="780660" y="1408593"/>
                  <a:pt x="1413588" y="-218044"/>
                  <a:pt x="1623527" y="24552"/>
                </a:cubicBezTo>
                <a:lnTo>
                  <a:pt x="1623527" y="3103654"/>
                </a:lnTo>
                <a:lnTo>
                  <a:pt x="167952" y="3103654"/>
                </a:lnTo>
                <a:cubicBezTo>
                  <a:pt x="242596" y="2699328"/>
                  <a:pt x="55984" y="2574919"/>
                  <a:pt x="0" y="2263899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utediagram: Manuel indlæsning 15">
            <a:extLst>
              <a:ext uri="{FF2B5EF4-FFF2-40B4-BE49-F238E27FC236}">
                <a16:creationId xmlns:a16="http://schemas.microsoft.com/office/drawing/2014/main" id="{91CCC9FC-14AB-4A29-857D-C84D92ED2C0F}"/>
              </a:ext>
            </a:extLst>
          </p:cNvPr>
          <p:cNvSpPr/>
          <p:nvPr/>
        </p:nvSpPr>
        <p:spPr>
          <a:xfrm flipH="1">
            <a:off x="8904509" y="6326150"/>
            <a:ext cx="1604864" cy="8210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8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800 h 10000"/>
              <a:gd name="connsiteX0" fmla="*/ 0 w 10000"/>
              <a:gd name="connsiteY0" fmla="*/ 4800 h 10000"/>
              <a:gd name="connsiteX1" fmla="*/ 5252 w 10000"/>
              <a:gd name="connsiteY1" fmla="*/ 360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4800 h 10000"/>
              <a:gd name="connsiteX0" fmla="*/ 0 w 10000"/>
              <a:gd name="connsiteY0" fmla="*/ 5400 h 10000"/>
              <a:gd name="connsiteX1" fmla="*/ 5252 w 10000"/>
              <a:gd name="connsiteY1" fmla="*/ 360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5400 h 10000"/>
              <a:gd name="connsiteX0" fmla="*/ 0 w 11628"/>
              <a:gd name="connsiteY0" fmla="*/ 5400 h 10000"/>
              <a:gd name="connsiteX1" fmla="*/ 5252 w 11628"/>
              <a:gd name="connsiteY1" fmla="*/ 3600 h 10000"/>
              <a:gd name="connsiteX2" fmla="*/ 10000 w 11628"/>
              <a:gd name="connsiteY2" fmla="*/ 0 h 10000"/>
              <a:gd name="connsiteX3" fmla="*/ 11628 w 11628"/>
              <a:gd name="connsiteY3" fmla="*/ 10000 h 10000"/>
              <a:gd name="connsiteX4" fmla="*/ 0 w 11628"/>
              <a:gd name="connsiteY4" fmla="*/ 10000 h 10000"/>
              <a:gd name="connsiteX5" fmla="*/ 0 w 11628"/>
              <a:gd name="connsiteY5" fmla="*/ 5400 h 10000"/>
              <a:gd name="connsiteX0" fmla="*/ 0 w 11628"/>
              <a:gd name="connsiteY0" fmla="*/ 5400 h 10000"/>
              <a:gd name="connsiteX1" fmla="*/ 5252 w 11628"/>
              <a:gd name="connsiteY1" fmla="*/ 3600 h 10000"/>
              <a:gd name="connsiteX2" fmla="*/ 10000 w 11628"/>
              <a:gd name="connsiteY2" fmla="*/ 0 h 10000"/>
              <a:gd name="connsiteX3" fmla="*/ 11182 w 11628"/>
              <a:gd name="connsiteY3" fmla="*/ 5800 h 10000"/>
              <a:gd name="connsiteX4" fmla="*/ 11628 w 11628"/>
              <a:gd name="connsiteY4" fmla="*/ 10000 h 10000"/>
              <a:gd name="connsiteX5" fmla="*/ 0 w 11628"/>
              <a:gd name="connsiteY5" fmla="*/ 10000 h 10000"/>
              <a:gd name="connsiteX6" fmla="*/ 0 w 11628"/>
              <a:gd name="connsiteY6" fmla="*/ 5400 h 10000"/>
              <a:gd name="connsiteX0" fmla="*/ 0 w 11628"/>
              <a:gd name="connsiteY0" fmla="*/ 4200 h 8800"/>
              <a:gd name="connsiteX1" fmla="*/ 5252 w 11628"/>
              <a:gd name="connsiteY1" fmla="*/ 2400 h 8800"/>
              <a:gd name="connsiteX2" fmla="*/ 9865 w 11628"/>
              <a:gd name="connsiteY2" fmla="*/ 0 h 8800"/>
              <a:gd name="connsiteX3" fmla="*/ 11182 w 11628"/>
              <a:gd name="connsiteY3" fmla="*/ 4600 h 8800"/>
              <a:gd name="connsiteX4" fmla="*/ 11628 w 11628"/>
              <a:gd name="connsiteY4" fmla="*/ 8800 h 8800"/>
              <a:gd name="connsiteX5" fmla="*/ 0 w 11628"/>
              <a:gd name="connsiteY5" fmla="*/ 8800 h 8800"/>
              <a:gd name="connsiteX6" fmla="*/ 0 w 11628"/>
              <a:gd name="connsiteY6" fmla="*/ 4200 h 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8" h="8800">
                <a:moveTo>
                  <a:pt x="0" y="4200"/>
                </a:moveTo>
                <a:cubicBezTo>
                  <a:pt x="1751" y="3333"/>
                  <a:pt x="3501" y="3267"/>
                  <a:pt x="5252" y="2400"/>
                </a:cubicBezTo>
                <a:lnTo>
                  <a:pt x="9865" y="0"/>
                </a:lnTo>
                <a:cubicBezTo>
                  <a:pt x="10182" y="2000"/>
                  <a:pt x="10865" y="2600"/>
                  <a:pt x="11182" y="4600"/>
                </a:cubicBezTo>
                <a:cubicBezTo>
                  <a:pt x="11331" y="6000"/>
                  <a:pt x="11479" y="7400"/>
                  <a:pt x="11628" y="8800"/>
                </a:cubicBezTo>
                <a:lnTo>
                  <a:pt x="0" y="8800"/>
                </a:lnTo>
                <a:lnTo>
                  <a:pt x="0" y="4200"/>
                </a:ln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839737B0-97E7-4A4C-BFA1-A43FA434D14C}"/>
              </a:ext>
            </a:extLst>
          </p:cNvPr>
          <p:cNvSpPr txBox="1"/>
          <p:nvPr/>
        </p:nvSpPr>
        <p:spPr>
          <a:xfrm>
            <a:off x="10757323" y="630538"/>
            <a:ext cx="5585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>
                <a:latin typeface="Arial" panose="020B0604020202020204" pitchFamily="34" charset="0"/>
                <a:cs typeface="Arial" panose="020B0604020202020204" pitchFamily="34" charset="0"/>
              </a:rPr>
              <a:t>Moores Life </a:t>
            </a:r>
            <a:r>
              <a:rPr lang="da-DK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lang="da-DK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Lige forbindelse 23">
            <a:extLst>
              <a:ext uri="{FF2B5EF4-FFF2-40B4-BE49-F238E27FC236}">
                <a16:creationId xmlns:a16="http://schemas.microsoft.com/office/drawing/2014/main" id="{A8EF2B26-776E-4C3E-8921-4955B9250D5E}"/>
              </a:ext>
            </a:extLst>
          </p:cNvPr>
          <p:cNvCxnSpPr>
            <a:cxnSpLocks/>
          </p:cNvCxnSpPr>
          <p:nvPr/>
        </p:nvCxnSpPr>
        <p:spPr>
          <a:xfrm>
            <a:off x="206312" y="7109921"/>
            <a:ext cx="10598537" cy="37325"/>
          </a:xfrm>
          <a:prstGeom prst="line">
            <a:avLst/>
          </a:prstGeom>
          <a:ln w="50800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9079C506-EF90-438D-A972-89A65DD12CFA}"/>
              </a:ext>
            </a:extLst>
          </p:cNvPr>
          <p:cNvSpPr txBox="1"/>
          <p:nvPr/>
        </p:nvSpPr>
        <p:spPr>
          <a:xfrm>
            <a:off x="141004" y="849120"/>
            <a:ext cx="1556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Revenue</a:t>
            </a:r>
            <a:r>
              <a:rPr lang="da-DK" sz="2800" b="1" dirty="0"/>
              <a:t> </a:t>
            </a:r>
          </a:p>
          <a:p>
            <a:r>
              <a:rPr lang="da-DK" sz="2800" b="1" dirty="0"/>
              <a:t>Growth</a:t>
            </a:r>
          </a:p>
        </p:txBody>
      </p:sp>
      <p:cxnSp>
        <p:nvCxnSpPr>
          <p:cNvPr id="26" name="Lige pilforbindelse 25">
            <a:extLst>
              <a:ext uri="{FF2B5EF4-FFF2-40B4-BE49-F238E27FC236}">
                <a16:creationId xmlns:a16="http://schemas.microsoft.com/office/drawing/2014/main" id="{6A729BC3-1FFA-4417-9CD7-856DE9EFB146}"/>
              </a:ext>
            </a:extLst>
          </p:cNvPr>
          <p:cNvCxnSpPr>
            <a:cxnSpLocks/>
          </p:cNvCxnSpPr>
          <p:nvPr/>
        </p:nvCxnSpPr>
        <p:spPr>
          <a:xfrm>
            <a:off x="224973" y="1803227"/>
            <a:ext cx="0" cy="530959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Venstre klammeparentes 33">
            <a:extLst>
              <a:ext uri="{FF2B5EF4-FFF2-40B4-BE49-F238E27FC236}">
                <a16:creationId xmlns:a16="http://schemas.microsoft.com/office/drawing/2014/main" id="{810C83E5-5E8C-42CC-8C6F-724CCBB87685}"/>
              </a:ext>
            </a:extLst>
          </p:cNvPr>
          <p:cNvSpPr/>
          <p:nvPr/>
        </p:nvSpPr>
        <p:spPr>
          <a:xfrm rot="16200000">
            <a:off x="1805212" y="5798346"/>
            <a:ext cx="364424" cy="3180488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ECBC7FA3-0E6B-43AA-B2F6-54372AA235E0}"/>
              </a:ext>
            </a:extLst>
          </p:cNvPr>
          <p:cNvSpPr txBox="1"/>
          <p:nvPr/>
        </p:nvSpPr>
        <p:spPr>
          <a:xfrm>
            <a:off x="9952916" y="7416914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Time</a:t>
            </a:r>
          </a:p>
        </p:txBody>
      </p:sp>
      <p:sp>
        <p:nvSpPr>
          <p:cNvPr id="37" name="Venstre klammeparentes 36">
            <a:extLst>
              <a:ext uri="{FF2B5EF4-FFF2-40B4-BE49-F238E27FC236}">
                <a16:creationId xmlns:a16="http://schemas.microsoft.com/office/drawing/2014/main" id="{DDB6FE44-7549-4788-96F6-4425070CFEDD}"/>
              </a:ext>
            </a:extLst>
          </p:cNvPr>
          <p:cNvSpPr/>
          <p:nvPr/>
        </p:nvSpPr>
        <p:spPr>
          <a:xfrm rot="16200000">
            <a:off x="5217137" y="5627663"/>
            <a:ext cx="363106" cy="3497146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Venstre klammeparentes 37">
            <a:extLst>
              <a:ext uri="{FF2B5EF4-FFF2-40B4-BE49-F238E27FC236}">
                <a16:creationId xmlns:a16="http://schemas.microsoft.com/office/drawing/2014/main" id="{AE2B1537-AB41-40FF-8C81-4A23A596E3B0}"/>
              </a:ext>
            </a:extLst>
          </p:cNvPr>
          <p:cNvSpPr/>
          <p:nvPr/>
        </p:nvSpPr>
        <p:spPr>
          <a:xfrm rot="16200000">
            <a:off x="8675704" y="5747240"/>
            <a:ext cx="340354" cy="3252339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1C56C937-AB9C-4156-9599-08AD4CFCA863}"/>
              </a:ext>
            </a:extLst>
          </p:cNvPr>
          <p:cNvSpPr txBox="1"/>
          <p:nvPr/>
        </p:nvSpPr>
        <p:spPr>
          <a:xfrm>
            <a:off x="257514" y="5689734"/>
            <a:ext cx="108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Early</a:t>
            </a:r>
            <a:endParaRPr lang="da-DK" sz="2400" dirty="0"/>
          </a:p>
          <a:p>
            <a:pPr algn="ctr"/>
            <a:r>
              <a:rPr lang="da-DK" sz="2400" dirty="0"/>
              <a:t>Market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8B45761-0490-4916-9F76-1234B1FBDAC8}"/>
              </a:ext>
            </a:extLst>
          </p:cNvPr>
          <p:cNvSpPr txBox="1"/>
          <p:nvPr/>
        </p:nvSpPr>
        <p:spPr>
          <a:xfrm>
            <a:off x="993265" y="4969625"/>
            <a:ext cx="102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The</a:t>
            </a:r>
          </a:p>
          <a:p>
            <a:pPr algn="ctr"/>
            <a:r>
              <a:rPr lang="da-DK" sz="2400" dirty="0" err="1"/>
              <a:t>Chasm</a:t>
            </a:r>
            <a:endParaRPr lang="da-DK" sz="2400" dirty="0"/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7FD8364A-1F5C-4B39-90C6-1EED96CE1CA0}"/>
              </a:ext>
            </a:extLst>
          </p:cNvPr>
          <p:cNvSpPr txBox="1"/>
          <p:nvPr/>
        </p:nvSpPr>
        <p:spPr>
          <a:xfrm>
            <a:off x="1542015" y="4247897"/>
            <a:ext cx="1247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Bowling </a:t>
            </a:r>
          </a:p>
          <a:p>
            <a:pPr algn="ctr"/>
            <a:r>
              <a:rPr lang="da-DK" sz="2400" dirty="0" err="1"/>
              <a:t>Alley</a:t>
            </a:r>
            <a:endParaRPr lang="da-DK" sz="2400" dirty="0"/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9A6E4BBE-F634-499C-9B48-8C990341E726}"/>
              </a:ext>
            </a:extLst>
          </p:cNvPr>
          <p:cNvSpPr txBox="1"/>
          <p:nvPr/>
        </p:nvSpPr>
        <p:spPr>
          <a:xfrm>
            <a:off x="2353262" y="3826656"/>
            <a:ext cx="121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Tornado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3DA29E99-C253-4503-AA5D-9211442C2278}"/>
              </a:ext>
            </a:extLst>
          </p:cNvPr>
          <p:cNvSpPr txBox="1"/>
          <p:nvPr/>
        </p:nvSpPr>
        <p:spPr>
          <a:xfrm>
            <a:off x="3422057" y="3329667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Main Street</a:t>
            </a:r>
          </a:p>
          <a:p>
            <a:pPr algn="ctr"/>
            <a:r>
              <a:rPr lang="da-DK" sz="2400" dirty="0"/>
              <a:t>(</a:t>
            </a:r>
            <a:r>
              <a:rPr lang="da-DK" sz="2400" dirty="0" err="1"/>
              <a:t>Early</a:t>
            </a:r>
            <a:r>
              <a:rPr lang="da-DK" sz="2400" dirty="0"/>
              <a:t>)</a:t>
            </a:r>
            <a:endParaRPr lang="da-DK" sz="1400" dirty="0"/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E058BB4-F044-4C17-B625-61DE2FF47B0E}"/>
              </a:ext>
            </a:extLst>
          </p:cNvPr>
          <p:cNvSpPr txBox="1"/>
          <p:nvPr/>
        </p:nvSpPr>
        <p:spPr>
          <a:xfrm>
            <a:off x="7532445" y="3422972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Main Street</a:t>
            </a:r>
          </a:p>
          <a:p>
            <a:pPr algn="ctr"/>
            <a:r>
              <a:rPr lang="da-DK" sz="2400" dirty="0"/>
              <a:t>(</a:t>
            </a:r>
            <a:r>
              <a:rPr lang="da-DK" sz="2400" dirty="0" err="1"/>
              <a:t>Declining</a:t>
            </a:r>
            <a:r>
              <a:rPr lang="da-DK" sz="2400" dirty="0"/>
              <a:t>)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AFDD369D-846B-4E86-A1E4-BB2D0083AD3C}"/>
              </a:ext>
            </a:extLst>
          </p:cNvPr>
          <p:cNvSpPr txBox="1"/>
          <p:nvPr/>
        </p:nvSpPr>
        <p:spPr>
          <a:xfrm>
            <a:off x="8441992" y="4910387"/>
            <a:ext cx="1385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/>
              <a:t>Fault</a:t>
            </a:r>
            <a:r>
              <a:rPr lang="da-DK" sz="2400" dirty="0"/>
              <a:t> Line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45B8360A-C643-4A73-97FC-57C85DA832E0}"/>
              </a:ext>
            </a:extLst>
          </p:cNvPr>
          <p:cNvSpPr txBox="1"/>
          <p:nvPr/>
        </p:nvSpPr>
        <p:spPr>
          <a:xfrm>
            <a:off x="9137802" y="5521682"/>
            <a:ext cx="149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End of Life</a:t>
            </a:r>
          </a:p>
        </p:txBody>
      </p: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1C81BBC0-4387-4F7B-B10E-44AD6B99076E}"/>
              </a:ext>
            </a:extLst>
          </p:cNvPr>
          <p:cNvCxnSpPr>
            <a:cxnSpLocks/>
          </p:cNvCxnSpPr>
          <p:nvPr/>
        </p:nvCxnSpPr>
        <p:spPr>
          <a:xfrm>
            <a:off x="798603" y="6357639"/>
            <a:ext cx="120467" cy="60537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Lige pilforbindelse 53">
            <a:extLst>
              <a:ext uri="{FF2B5EF4-FFF2-40B4-BE49-F238E27FC236}">
                <a16:creationId xmlns:a16="http://schemas.microsoft.com/office/drawing/2014/main" id="{3C63A508-8AC6-43AC-AF8F-0CA264C5F9A5}"/>
              </a:ext>
            </a:extLst>
          </p:cNvPr>
          <p:cNvCxnSpPr>
            <a:cxnSpLocks/>
          </p:cNvCxnSpPr>
          <p:nvPr/>
        </p:nvCxnSpPr>
        <p:spPr>
          <a:xfrm>
            <a:off x="1578226" y="5730201"/>
            <a:ext cx="157819" cy="123281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Lige pilforbindelse 55">
            <a:extLst>
              <a:ext uri="{FF2B5EF4-FFF2-40B4-BE49-F238E27FC236}">
                <a16:creationId xmlns:a16="http://schemas.microsoft.com/office/drawing/2014/main" id="{015DB3DD-5E38-4C82-A83C-4220F1C63359}"/>
              </a:ext>
            </a:extLst>
          </p:cNvPr>
          <p:cNvCxnSpPr>
            <a:cxnSpLocks/>
          </p:cNvCxnSpPr>
          <p:nvPr/>
        </p:nvCxnSpPr>
        <p:spPr>
          <a:xfrm>
            <a:off x="2200524" y="5011364"/>
            <a:ext cx="20008" cy="17405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Lige pilforbindelse 60">
            <a:extLst>
              <a:ext uri="{FF2B5EF4-FFF2-40B4-BE49-F238E27FC236}">
                <a16:creationId xmlns:a16="http://schemas.microsoft.com/office/drawing/2014/main" id="{71A81F1D-3550-439D-B60F-879AF5848670}"/>
              </a:ext>
            </a:extLst>
          </p:cNvPr>
          <p:cNvCxnSpPr>
            <a:cxnSpLocks/>
          </p:cNvCxnSpPr>
          <p:nvPr/>
        </p:nvCxnSpPr>
        <p:spPr>
          <a:xfrm flipH="1">
            <a:off x="2677890" y="4288308"/>
            <a:ext cx="189882" cy="203784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Lige pilforbindelse 65">
            <a:extLst>
              <a:ext uri="{FF2B5EF4-FFF2-40B4-BE49-F238E27FC236}">
                <a16:creationId xmlns:a16="http://schemas.microsoft.com/office/drawing/2014/main" id="{0AF90CEB-87EA-41A9-BE89-4468C0265209}"/>
              </a:ext>
            </a:extLst>
          </p:cNvPr>
          <p:cNvCxnSpPr>
            <a:cxnSpLocks/>
          </p:cNvCxnSpPr>
          <p:nvPr/>
        </p:nvCxnSpPr>
        <p:spPr>
          <a:xfrm>
            <a:off x="4268020" y="4288321"/>
            <a:ext cx="482397" cy="1096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kstfelt 71">
            <a:extLst>
              <a:ext uri="{FF2B5EF4-FFF2-40B4-BE49-F238E27FC236}">
                <a16:creationId xmlns:a16="http://schemas.microsoft.com/office/drawing/2014/main" id="{8BA4EB85-8CB6-45B3-A37E-306D4B7E54F6}"/>
              </a:ext>
            </a:extLst>
          </p:cNvPr>
          <p:cNvSpPr txBox="1"/>
          <p:nvPr/>
        </p:nvSpPr>
        <p:spPr>
          <a:xfrm>
            <a:off x="5276871" y="2806447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>
                <a:solidFill>
                  <a:schemeClr val="tx1"/>
                </a:solidFill>
              </a:rPr>
              <a:t>Main Street</a:t>
            </a: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(</a:t>
            </a:r>
            <a:r>
              <a:rPr lang="da-DK" sz="2400" dirty="0" err="1">
                <a:solidFill>
                  <a:schemeClr val="tx1"/>
                </a:solidFill>
              </a:rPr>
              <a:t>Mature</a:t>
            </a:r>
            <a:r>
              <a:rPr lang="da-DK" sz="2400" dirty="0">
                <a:solidFill>
                  <a:schemeClr val="tx1"/>
                </a:solidFill>
              </a:rPr>
              <a:t>)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73" name="Lige pilforbindelse 72">
            <a:extLst>
              <a:ext uri="{FF2B5EF4-FFF2-40B4-BE49-F238E27FC236}">
                <a16:creationId xmlns:a16="http://schemas.microsoft.com/office/drawing/2014/main" id="{B7DB3B19-0850-4DF3-B70C-F159650C8672}"/>
              </a:ext>
            </a:extLst>
          </p:cNvPr>
          <p:cNvCxnSpPr>
            <a:cxnSpLocks/>
          </p:cNvCxnSpPr>
          <p:nvPr/>
        </p:nvCxnSpPr>
        <p:spPr>
          <a:xfrm>
            <a:off x="6196417" y="3674836"/>
            <a:ext cx="3202" cy="61348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Lige pilforbindelse 74">
            <a:extLst>
              <a:ext uri="{FF2B5EF4-FFF2-40B4-BE49-F238E27FC236}">
                <a16:creationId xmlns:a16="http://schemas.microsoft.com/office/drawing/2014/main" id="{C6662E32-D7C8-40B9-B033-BF072E5D2BA4}"/>
              </a:ext>
            </a:extLst>
          </p:cNvPr>
          <p:cNvCxnSpPr>
            <a:cxnSpLocks/>
          </p:cNvCxnSpPr>
          <p:nvPr/>
        </p:nvCxnSpPr>
        <p:spPr>
          <a:xfrm flipH="1">
            <a:off x="7901321" y="4288321"/>
            <a:ext cx="305858" cy="132445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Lige pilforbindelse 77">
            <a:extLst>
              <a:ext uri="{FF2B5EF4-FFF2-40B4-BE49-F238E27FC236}">
                <a16:creationId xmlns:a16="http://schemas.microsoft.com/office/drawing/2014/main" id="{B54A6551-C8EB-4D22-A142-EA0698BD5132}"/>
              </a:ext>
            </a:extLst>
          </p:cNvPr>
          <p:cNvCxnSpPr>
            <a:cxnSpLocks/>
          </p:cNvCxnSpPr>
          <p:nvPr/>
        </p:nvCxnSpPr>
        <p:spPr>
          <a:xfrm flipH="1">
            <a:off x="8747446" y="5428037"/>
            <a:ext cx="334373" cy="1323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Lige pilforbindelse 82">
            <a:extLst>
              <a:ext uri="{FF2B5EF4-FFF2-40B4-BE49-F238E27FC236}">
                <a16:creationId xmlns:a16="http://schemas.microsoft.com/office/drawing/2014/main" id="{093BD8A7-88D9-4E80-9498-365F3803FF01}"/>
              </a:ext>
            </a:extLst>
          </p:cNvPr>
          <p:cNvCxnSpPr>
            <a:cxnSpLocks/>
          </p:cNvCxnSpPr>
          <p:nvPr/>
        </p:nvCxnSpPr>
        <p:spPr>
          <a:xfrm flipH="1">
            <a:off x="9498563" y="5989773"/>
            <a:ext cx="371024" cy="6909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kstfelt 34">
            <a:extLst>
              <a:ext uri="{FF2B5EF4-FFF2-40B4-BE49-F238E27FC236}">
                <a16:creationId xmlns:a16="http://schemas.microsoft.com/office/drawing/2014/main" id="{E8602862-2FB5-4439-AADB-3EC996E73FE0}"/>
              </a:ext>
            </a:extLst>
          </p:cNvPr>
          <p:cNvSpPr txBox="1"/>
          <p:nvPr/>
        </p:nvSpPr>
        <p:spPr>
          <a:xfrm>
            <a:off x="243635" y="3620668"/>
            <a:ext cx="14578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Disruptive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B823CEDB-D7D1-468D-B0CC-47CFEB6483C4}"/>
              </a:ext>
            </a:extLst>
          </p:cNvPr>
          <p:cNvSpPr txBox="1"/>
          <p:nvPr/>
        </p:nvSpPr>
        <p:spPr>
          <a:xfrm>
            <a:off x="1186063" y="2807221"/>
            <a:ext cx="15962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Application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370385E2-BB4B-4911-A06A-78121704DAE9}"/>
              </a:ext>
            </a:extLst>
          </p:cNvPr>
          <p:cNvSpPr txBox="1"/>
          <p:nvPr/>
        </p:nvSpPr>
        <p:spPr>
          <a:xfrm>
            <a:off x="2411694" y="2043831"/>
            <a:ext cx="1189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Product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54504F56-D7D7-485E-9623-1DB629C5362E}"/>
              </a:ext>
            </a:extLst>
          </p:cNvPr>
          <p:cNvSpPr txBox="1"/>
          <p:nvPr/>
        </p:nvSpPr>
        <p:spPr>
          <a:xfrm>
            <a:off x="3544747" y="1393118"/>
            <a:ext cx="1189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Process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B203FA5B-F5AD-4499-A919-6BAD92EC5267}"/>
              </a:ext>
            </a:extLst>
          </p:cNvPr>
          <p:cNvSpPr txBox="1"/>
          <p:nvPr/>
        </p:nvSpPr>
        <p:spPr>
          <a:xfrm>
            <a:off x="4369157" y="705088"/>
            <a:ext cx="16661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Experiential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362E0EA5-812F-4CA8-9C4A-D6E08E359F98}"/>
              </a:ext>
            </a:extLst>
          </p:cNvPr>
          <p:cNvSpPr txBox="1"/>
          <p:nvPr/>
        </p:nvSpPr>
        <p:spPr>
          <a:xfrm>
            <a:off x="7216920" y="1415409"/>
            <a:ext cx="12602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Business</a:t>
            </a:r>
          </a:p>
          <a:p>
            <a:pPr algn="ctr"/>
            <a:r>
              <a:rPr lang="da-DK" sz="2400" dirty="0"/>
              <a:t>Model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A3E1710A-8D0F-4717-9DD1-C5C13DCC134B}"/>
              </a:ext>
            </a:extLst>
          </p:cNvPr>
          <p:cNvSpPr txBox="1"/>
          <p:nvPr/>
        </p:nvSpPr>
        <p:spPr>
          <a:xfrm>
            <a:off x="6091951" y="742410"/>
            <a:ext cx="14634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Marketing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D4CD7FB0-CA47-468F-B663-8B78E275F51B}"/>
              </a:ext>
            </a:extLst>
          </p:cNvPr>
          <p:cNvSpPr txBox="1"/>
          <p:nvPr/>
        </p:nvSpPr>
        <p:spPr>
          <a:xfrm>
            <a:off x="8479019" y="2055659"/>
            <a:ext cx="14110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Structural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cxnSp>
        <p:nvCxnSpPr>
          <p:cNvPr id="57" name="Lige pilforbindelse 56">
            <a:extLst>
              <a:ext uri="{FF2B5EF4-FFF2-40B4-BE49-F238E27FC236}">
                <a16:creationId xmlns:a16="http://schemas.microsoft.com/office/drawing/2014/main" id="{36520180-59BE-4C7D-87C5-27B77C41B27A}"/>
              </a:ext>
            </a:extLst>
          </p:cNvPr>
          <p:cNvCxnSpPr>
            <a:cxnSpLocks/>
          </p:cNvCxnSpPr>
          <p:nvPr/>
        </p:nvCxnSpPr>
        <p:spPr>
          <a:xfrm flipH="1">
            <a:off x="749469" y="4337651"/>
            <a:ext cx="15400" cy="1275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Lige pilforbindelse 57">
            <a:extLst>
              <a:ext uri="{FF2B5EF4-FFF2-40B4-BE49-F238E27FC236}">
                <a16:creationId xmlns:a16="http://schemas.microsoft.com/office/drawing/2014/main" id="{038447D8-D4B3-4708-B8DC-A37D60711BDF}"/>
              </a:ext>
            </a:extLst>
          </p:cNvPr>
          <p:cNvCxnSpPr>
            <a:cxnSpLocks/>
          </p:cNvCxnSpPr>
          <p:nvPr/>
        </p:nvCxnSpPr>
        <p:spPr>
          <a:xfrm>
            <a:off x="2129901" y="3605017"/>
            <a:ext cx="25598" cy="76067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Lige pilforbindelse 58">
            <a:extLst>
              <a:ext uri="{FF2B5EF4-FFF2-40B4-BE49-F238E27FC236}">
                <a16:creationId xmlns:a16="http://schemas.microsoft.com/office/drawing/2014/main" id="{DDEE9F18-EE6D-4F5B-A739-B061F4D22B1D}"/>
              </a:ext>
            </a:extLst>
          </p:cNvPr>
          <p:cNvCxnSpPr>
            <a:cxnSpLocks/>
          </p:cNvCxnSpPr>
          <p:nvPr/>
        </p:nvCxnSpPr>
        <p:spPr>
          <a:xfrm>
            <a:off x="2888683" y="2794323"/>
            <a:ext cx="18888" cy="116370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9">
            <a:extLst>
              <a:ext uri="{FF2B5EF4-FFF2-40B4-BE49-F238E27FC236}">
                <a16:creationId xmlns:a16="http://schemas.microsoft.com/office/drawing/2014/main" id="{20485757-F7B3-4FA3-B99A-33F4D8C58C8C}"/>
              </a:ext>
            </a:extLst>
          </p:cNvPr>
          <p:cNvCxnSpPr>
            <a:cxnSpLocks/>
          </p:cNvCxnSpPr>
          <p:nvPr/>
        </p:nvCxnSpPr>
        <p:spPr>
          <a:xfrm>
            <a:off x="4115676" y="2212868"/>
            <a:ext cx="0" cy="112688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Lige pilforbindelse 61">
            <a:extLst>
              <a:ext uri="{FF2B5EF4-FFF2-40B4-BE49-F238E27FC236}">
                <a16:creationId xmlns:a16="http://schemas.microsoft.com/office/drawing/2014/main" id="{819A91C0-D1C1-4CFA-B7B8-36AD212CF212}"/>
              </a:ext>
            </a:extLst>
          </p:cNvPr>
          <p:cNvCxnSpPr>
            <a:cxnSpLocks/>
          </p:cNvCxnSpPr>
          <p:nvPr/>
        </p:nvCxnSpPr>
        <p:spPr>
          <a:xfrm>
            <a:off x="5380738" y="1590655"/>
            <a:ext cx="507377" cy="124442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Lige pilforbindelse 62">
            <a:extLst>
              <a:ext uri="{FF2B5EF4-FFF2-40B4-BE49-F238E27FC236}">
                <a16:creationId xmlns:a16="http://schemas.microsoft.com/office/drawing/2014/main" id="{3D0F8937-7F58-41A5-BB22-076C049410D2}"/>
              </a:ext>
            </a:extLst>
          </p:cNvPr>
          <p:cNvCxnSpPr>
            <a:cxnSpLocks/>
          </p:cNvCxnSpPr>
          <p:nvPr/>
        </p:nvCxnSpPr>
        <p:spPr>
          <a:xfrm>
            <a:off x="7748762" y="2579391"/>
            <a:ext cx="406877" cy="8082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Lige pilforbindelse 63">
            <a:extLst>
              <a:ext uri="{FF2B5EF4-FFF2-40B4-BE49-F238E27FC236}">
                <a16:creationId xmlns:a16="http://schemas.microsoft.com/office/drawing/2014/main" id="{119FF2CB-F3DB-4C32-B55F-557526914030}"/>
              </a:ext>
            </a:extLst>
          </p:cNvPr>
          <p:cNvCxnSpPr>
            <a:cxnSpLocks/>
          </p:cNvCxnSpPr>
          <p:nvPr/>
        </p:nvCxnSpPr>
        <p:spPr>
          <a:xfrm flipH="1">
            <a:off x="8663611" y="2761477"/>
            <a:ext cx="311800" cy="672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>
            <a:extLst>
              <a:ext uri="{FF2B5EF4-FFF2-40B4-BE49-F238E27FC236}">
                <a16:creationId xmlns:a16="http://schemas.microsoft.com/office/drawing/2014/main" id="{3C9D46AB-6449-4C88-8ADA-D7BA0B915757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6516262" y="1481074"/>
            <a:ext cx="307428" cy="136269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kstfelt 67">
            <a:extLst>
              <a:ext uri="{FF2B5EF4-FFF2-40B4-BE49-F238E27FC236}">
                <a16:creationId xmlns:a16="http://schemas.microsoft.com/office/drawing/2014/main" id="{8A535DC1-F49C-4EF3-B8DB-3D04A619A445}"/>
              </a:ext>
            </a:extLst>
          </p:cNvPr>
          <p:cNvSpPr txBox="1"/>
          <p:nvPr/>
        </p:nvSpPr>
        <p:spPr>
          <a:xfrm>
            <a:off x="1243438" y="7707087"/>
            <a:ext cx="155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1</a:t>
            </a: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D066A485-7612-4B5B-A6E6-445D7AB969DE}"/>
              </a:ext>
            </a:extLst>
          </p:cNvPr>
          <p:cNvSpPr txBox="1"/>
          <p:nvPr/>
        </p:nvSpPr>
        <p:spPr>
          <a:xfrm>
            <a:off x="4672842" y="7689836"/>
            <a:ext cx="1512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2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FBD553F1-A525-408F-9069-7B70922EC189}"/>
              </a:ext>
            </a:extLst>
          </p:cNvPr>
          <p:cNvSpPr txBox="1"/>
          <p:nvPr/>
        </p:nvSpPr>
        <p:spPr>
          <a:xfrm>
            <a:off x="8113873" y="7691538"/>
            <a:ext cx="1512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3</a:t>
            </a:r>
          </a:p>
        </p:txBody>
      </p:sp>
      <p:pic>
        <p:nvPicPr>
          <p:cNvPr id="69" name="Billede 68">
            <a:extLst>
              <a:ext uri="{FF2B5EF4-FFF2-40B4-BE49-F238E27FC236}">
                <a16:creationId xmlns:a16="http://schemas.microsoft.com/office/drawing/2014/main" id="{7E22BF1F-F481-4336-96FB-41BAB85A10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6551725" y="6552456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6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tediagram: Manuel indlæsning 15">
            <a:extLst>
              <a:ext uri="{FF2B5EF4-FFF2-40B4-BE49-F238E27FC236}">
                <a16:creationId xmlns:a16="http://schemas.microsoft.com/office/drawing/2014/main" id="{1A4CD95A-4CFA-4284-A617-7DD14E35E2A6}"/>
              </a:ext>
            </a:extLst>
          </p:cNvPr>
          <p:cNvSpPr/>
          <p:nvPr/>
        </p:nvSpPr>
        <p:spPr>
          <a:xfrm>
            <a:off x="363900" y="6662051"/>
            <a:ext cx="1110341" cy="46653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8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8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48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80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utediagram: Forsinkelse 16">
            <a:extLst>
              <a:ext uri="{FF2B5EF4-FFF2-40B4-BE49-F238E27FC236}">
                <a16:creationId xmlns:a16="http://schemas.microsoft.com/office/drawing/2014/main" id="{A8C0E9EB-9C9A-4167-94E6-D8AA8DA0099F}"/>
              </a:ext>
            </a:extLst>
          </p:cNvPr>
          <p:cNvSpPr/>
          <p:nvPr/>
        </p:nvSpPr>
        <p:spPr>
          <a:xfrm rot="16200000">
            <a:off x="2013495" y="5549784"/>
            <a:ext cx="1552724" cy="1604866"/>
          </a:xfrm>
          <a:custGeom>
            <a:avLst/>
            <a:gdLst>
              <a:gd name="connsiteX0" fmla="*/ 0 w 1194319"/>
              <a:gd name="connsiteY0" fmla="*/ 0 h 1604866"/>
              <a:gd name="connsiteX1" fmla="*/ 597160 w 1194319"/>
              <a:gd name="connsiteY1" fmla="*/ 0 h 1604866"/>
              <a:gd name="connsiteX2" fmla="*/ 1194320 w 1194319"/>
              <a:gd name="connsiteY2" fmla="*/ 802433 h 1604866"/>
              <a:gd name="connsiteX3" fmla="*/ 597160 w 1194319"/>
              <a:gd name="connsiteY3" fmla="*/ 1604866 h 1604866"/>
              <a:gd name="connsiteX4" fmla="*/ 0 w 1194319"/>
              <a:gd name="connsiteY4" fmla="*/ 1604866 h 1604866"/>
              <a:gd name="connsiteX5" fmla="*/ 0 w 1194319"/>
              <a:gd name="connsiteY5" fmla="*/ 0 h 1604866"/>
              <a:gd name="connsiteX0" fmla="*/ 0 w 1194320"/>
              <a:gd name="connsiteY0" fmla="*/ 0 h 1606677"/>
              <a:gd name="connsiteX1" fmla="*/ 597160 w 1194320"/>
              <a:gd name="connsiteY1" fmla="*/ 0 h 1606677"/>
              <a:gd name="connsiteX2" fmla="*/ 1194320 w 1194320"/>
              <a:gd name="connsiteY2" fmla="*/ 1212983 h 1606677"/>
              <a:gd name="connsiteX3" fmla="*/ 597160 w 1194320"/>
              <a:gd name="connsiteY3" fmla="*/ 1604866 h 1606677"/>
              <a:gd name="connsiteX4" fmla="*/ 0 w 1194320"/>
              <a:gd name="connsiteY4" fmla="*/ 1604866 h 1606677"/>
              <a:gd name="connsiteX5" fmla="*/ 0 w 1194320"/>
              <a:gd name="connsiteY5" fmla="*/ 0 h 1606677"/>
              <a:gd name="connsiteX0" fmla="*/ 0 w 1196310"/>
              <a:gd name="connsiteY0" fmla="*/ 0 h 1604866"/>
              <a:gd name="connsiteX1" fmla="*/ 597160 w 1196310"/>
              <a:gd name="connsiteY1" fmla="*/ 0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196310"/>
              <a:gd name="connsiteY0" fmla="*/ 0 h 1604866"/>
              <a:gd name="connsiteX1" fmla="*/ 503854 w 1196310"/>
              <a:gd name="connsiteY1" fmla="*/ 37323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196310"/>
              <a:gd name="connsiteY0" fmla="*/ 0 h 1604866"/>
              <a:gd name="connsiteX1" fmla="*/ 541177 w 1196310"/>
              <a:gd name="connsiteY1" fmla="*/ 37323 h 1604866"/>
              <a:gd name="connsiteX2" fmla="*/ 783771 w 1196310"/>
              <a:gd name="connsiteY2" fmla="*/ 531847 h 1604866"/>
              <a:gd name="connsiteX3" fmla="*/ 1194320 w 1196310"/>
              <a:gd name="connsiteY3" fmla="*/ 1212983 h 1604866"/>
              <a:gd name="connsiteX4" fmla="*/ 597160 w 1196310"/>
              <a:gd name="connsiteY4" fmla="*/ 1604866 h 1604866"/>
              <a:gd name="connsiteX5" fmla="*/ 0 w 1196310"/>
              <a:gd name="connsiteY5" fmla="*/ 1604866 h 1604866"/>
              <a:gd name="connsiteX6" fmla="*/ 0 w 1196310"/>
              <a:gd name="connsiteY6" fmla="*/ 0 h 1604866"/>
              <a:gd name="connsiteX0" fmla="*/ 0 w 1419489"/>
              <a:gd name="connsiteY0" fmla="*/ 0 h 1604866"/>
              <a:gd name="connsiteX1" fmla="*/ 541177 w 1419489"/>
              <a:gd name="connsiteY1" fmla="*/ 37323 h 1604866"/>
              <a:gd name="connsiteX2" fmla="*/ 783771 w 1419489"/>
              <a:gd name="connsiteY2" fmla="*/ 531847 h 1604866"/>
              <a:gd name="connsiteX3" fmla="*/ 1418255 w 1419489"/>
              <a:gd name="connsiteY3" fmla="*/ 1082355 h 1604866"/>
              <a:gd name="connsiteX4" fmla="*/ 597160 w 1419489"/>
              <a:gd name="connsiteY4" fmla="*/ 1604866 h 1604866"/>
              <a:gd name="connsiteX5" fmla="*/ 0 w 1419489"/>
              <a:gd name="connsiteY5" fmla="*/ 1604866 h 1604866"/>
              <a:gd name="connsiteX6" fmla="*/ 0 w 1419489"/>
              <a:gd name="connsiteY6" fmla="*/ 0 h 1604866"/>
              <a:gd name="connsiteX0" fmla="*/ 0 w 1418428"/>
              <a:gd name="connsiteY0" fmla="*/ 0 h 1604866"/>
              <a:gd name="connsiteX1" fmla="*/ 541177 w 1418428"/>
              <a:gd name="connsiteY1" fmla="*/ 37323 h 1604866"/>
              <a:gd name="connsiteX2" fmla="*/ 671804 w 1418428"/>
              <a:gd name="connsiteY2" fmla="*/ 345238 h 1604866"/>
              <a:gd name="connsiteX3" fmla="*/ 1418255 w 1418428"/>
              <a:gd name="connsiteY3" fmla="*/ 1082355 h 1604866"/>
              <a:gd name="connsiteX4" fmla="*/ 597160 w 1418428"/>
              <a:gd name="connsiteY4" fmla="*/ 1604866 h 1604866"/>
              <a:gd name="connsiteX5" fmla="*/ 0 w 1418428"/>
              <a:gd name="connsiteY5" fmla="*/ 1604866 h 1604866"/>
              <a:gd name="connsiteX6" fmla="*/ 0 w 1418428"/>
              <a:gd name="connsiteY6" fmla="*/ 0 h 1604866"/>
              <a:gd name="connsiteX0" fmla="*/ 0 w 1426939"/>
              <a:gd name="connsiteY0" fmla="*/ 0 h 1604866"/>
              <a:gd name="connsiteX1" fmla="*/ 541177 w 1426939"/>
              <a:gd name="connsiteY1" fmla="*/ 37323 h 1604866"/>
              <a:gd name="connsiteX2" fmla="*/ 671804 w 1426939"/>
              <a:gd name="connsiteY2" fmla="*/ 345238 h 1604866"/>
              <a:gd name="connsiteX3" fmla="*/ 1007705 w 1426939"/>
              <a:gd name="connsiteY3" fmla="*/ 606489 h 1604866"/>
              <a:gd name="connsiteX4" fmla="*/ 1418255 w 1426939"/>
              <a:gd name="connsiteY4" fmla="*/ 1082355 h 1604866"/>
              <a:gd name="connsiteX5" fmla="*/ 597160 w 1426939"/>
              <a:gd name="connsiteY5" fmla="*/ 1604866 h 1604866"/>
              <a:gd name="connsiteX6" fmla="*/ 0 w 1426939"/>
              <a:gd name="connsiteY6" fmla="*/ 1604866 h 1604866"/>
              <a:gd name="connsiteX7" fmla="*/ 0 w 1426939"/>
              <a:gd name="connsiteY7" fmla="*/ 0 h 1604866"/>
              <a:gd name="connsiteX0" fmla="*/ 0 w 1426939"/>
              <a:gd name="connsiteY0" fmla="*/ 0 h 1604866"/>
              <a:gd name="connsiteX1" fmla="*/ 541177 w 1426939"/>
              <a:gd name="connsiteY1" fmla="*/ 37323 h 1604866"/>
              <a:gd name="connsiteX2" fmla="*/ 746449 w 1426939"/>
              <a:gd name="connsiteY2" fmla="*/ 326580 h 1604866"/>
              <a:gd name="connsiteX3" fmla="*/ 1007705 w 1426939"/>
              <a:gd name="connsiteY3" fmla="*/ 606489 h 1604866"/>
              <a:gd name="connsiteX4" fmla="*/ 1418255 w 1426939"/>
              <a:gd name="connsiteY4" fmla="*/ 1082355 h 1604866"/>
              <a:gd name="connsiteX5" fmla="*/ 597160 w 1426939"/>
              <a:gd name="connsiteY5" fmla="*/ 1604866 h 1604866"/>
              <a:gd name="connsiteX6" fmla="*/ 0 w 1426939"/>
              <a:gd name="connsiteY6" fmla="*/ 1604866 h 1604866"/>
              <a:gd name="connsiteX7" fmla="*/ 0 w 1426939"/>
              <a:gd name="connsiteY7" fmla="*/ 0 h 1604866"/>
              <a:gd name="connsiteX0" fmla="*/ 0 w 1432180"/>
              <a:gd name="connsiteY0" fmla="*/ 0 h 1604866"/>
              <a:gd name="connsiteX1" fmla="*/ 541177 w 1432180"/>
              <a:gd name="connsiteY1" fmla="*/ 37323 h 1604866"/>
              <a:gd name="connsiteX2" fmla="*/ 746449 w 1432180"/>
              <a:gd name="connsiteY2" fmla="*/ 326580 h 1604866"/>
              <a:gd name="connsiteX3" fmla="*/ 1082350 w 1432180"/>
              <a:gd name="connsiteY3" fmla="*/ 569170 h 1604866"/>
              <a:gd name="connsiteX4" fmla="*/ 1418255 w 1432180"/>
              <a:gd name="connsiteY4" fmla="*/ 1082355 h 1604866"/>
              <a:gd name="connsiteX5" fmla="*/ 597160 w 1432180"/>
              <a:gd name="connsiteY5" fmla="*/ 1604866 h 1604866"/>
              <a:gd name="connsiteX6" fmla="*/ 0 w 1432180"/>
              <a:gd name="connsiteY6" fmla="*/ 1604866 h 1604866"/>
              <a:gd name="connsiteX7" fmla="*/ 0 w 1432180"/>
              <a:gd name="connsiteY7" fmla="*/ 0 h 1604866"/>
              <a:gd name="connsiteX0" fmla="*/ 0 w 1420074"/>
              <a:gd name="connsiteY0" fmla="*/ 0 h 1604866"/>
              <a:gd name="connsiteX1" fmla="*/ 541177 w 1420074"/>
              <a:gd name="connsiteY1" fmla="*/ 37323 h 1604866"/>
              <a:gd name="connsiteX2" fmla="*/ 746449 w 1420074"/>
              <a:gd name="connsiteY2" fmla="*/ 326580 h 1604866"/>
              <a:gd name="connsiteX3" fmla="*/ 1082350 w 1420074"/>
              <a:gd name="connsiteY3" fmla="*/ 569170 h 1604866"/>
              <a:gd name="connsiteX4" fmla="*/ 1418255 w 1420074"/>
              <a:gd name="connsiteY4" fmla="*/ 1082355 h 1604866"/>
              <a:gd name="connsiteX5" fmla="*/ 933063 w 1420074"/>
              <a:gd name="connsiteY5" fmla="*/ 1604866 h 1604866"/>
              <a:gd name="connsiteX6" fmla="*/ 0 w 1420074"/>
              <a:gd name="connsiteY6" fmla="*/ 1604866 h 1604866"/>
              <a:gd name="connsiteX7" fmla="*/ 0 w 1420074"/>
              <a:gd name="connsiteY7" fmla="*/ 0 h 1604866"/>
              <a:gd name="connsiteX0" fmla="*/ 0 w 1550088"/>
              <a:gd name="connsiteY0" fmla="*/ 0 h 1604866"/>
              <a:gd name="connsiteX1" fmla="*/ 541177 w 1550088"/>
              <a:gd name="connsiteY1" fmla="*/ 37323 h 1604866"/>
              <a:gd name="connsiteX2" fmla="*/ 746449 w 1550088"/>
              <a:gd name="connsiteY2" fmla="*/ 326580 h 1604866"/>
              <a:gd name="connsiteX3" fmla="*/ 1082350 w 1550088"/>
              <a:gd name="connsiteY3" fmla="*/ 569170 h 1604866"/>
              <a:gd name="connsiteX4" fmla="*/ 1548883 w 1550088"/>
              <a:gd name="connsiteY4" fmla="*/ 1063694 h 1604866"/>
              <a:gd name="connsiteX5" fmla="*/ 933063 w 1550088"/>
              <a:gd name="connsiteY5" fmla="*/ 1604866 h 1604866"/>
              <a:gd name="connsiteX6" fmla="*/ 0 w 1550088"/>
              <a:gd name="connsiteY6" fmla="*/ 1604866 h 1604866"/>
              <a:gd name="connsiteX7" fmla="*/ 0 w 1550088"/>
              <a:gd name="connsiteY7" fmla="*/ 0 h 1604866"/>
              <a:gd name="connsiteX0" fmla="*/ 0 w 1552724"/>
              <a:gd name="connsiteY0" fmla="*/ 0 h 1604866"/>
              <a:gd name="connsiteX1" fmla="*/ 541177 w 1552724"/>
              <a:gd name="connsiteY1" fmla="*/ 37323 h 1604866"/>
              <a:gd name="connsiteX2" fmla="*/ 746449 w 1552724"/>
              <a:gd name="connsiteY2" fmla="*/ 326580 h 1604866"/>
              <a:gd name="connsiteX3" fmla="*/ 1175656 w 1552724"/>
              <a:gd name="connsiteY3" fmla="*/ 550509 h 1604866"/>
              <a:gd name="connsiteX4" fmla="*/ 1548883 w 1552724"/>
              <a:gd name="connsiteY4" fmla="*/ 1063694 h 1604866"/>
              <a:gd name="connsiteX5" fmla="*/ 933063 w 1552724"/>
              <a:gd name="connsiteY5" fmla="*/ 1604866 h 1604866"/>
              <a:gd name="connsiteX6" fmla="*/ 0 w 1552724"/>
              <a:gd name="connsiteY6" fmla="*/ 1604866 h 1604866"/>
              <a:gd name="connsiteX7" fmla="*/ 0 w 1552724"/>
              <a:gd name="connsiteY7" fmla="*/ 0 h 160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724" h="1604866">
                <a:moveTo>
                  <a:pt x="0" y="0"/>
                </a:moveTo>
                <a:lnTo>
                  <a:pt x="541177" y="37323"/>
                </a:lnTo>
                <a:cubicBezTo>
                  <a:pt x="706018" y="97972"/>
                  <a:pt x="646922" y="124416"/>
                  <a:pt x="746449" y="326580"/>
                </a:cubicBezTo>
                <a:cubicBezTo>
                  <a:pt x="821093" y="430771"/>
                  <a:pt x="1051248" y="427656"/>
                  <a:pt x="1175656" y="550509"/>
                </a:cubicBezTo>
                <a:cubicBezTo>
                  <a:pt x="1300064" y="673362"/>
                  <a:pt x="1589315" y="887968"/>
                  <a:pt x="1548883" y="1063694"/>
                </a:cubicBezTo>
                <a:cubicBezTo>
                  <a:pt x="1508451" y="1239420"/>
                  <a:pt x="1262865" y="1604866"/>
                  <a:pt x="933063" y="1604866"/>
                </a:cubicBezTo>
                <a:lnTo>
                  <a:pt x="0" y="16048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E10EA6A-75D9-43AC-81F9-D99D4D18B5F5}"/>
              </a:ext>
            </a:extLst>
          </p:cNvPr>
          <p:cNvSpPr/>
          <p:nvPr/>
        </p:nvSpPr>
        <p:spPr>
          <a:xfrm>
            <a:off x="3629617" y="4006267"/>
            <a:ext cx="1604865" cy="3103654"/>
          </a:xfrm>
          <a:custGeom>
            <a:avLst/>
            <a:gdLst>
              <a:gd name="connsiteX0" fmla="*/ 0 w 1604865"/>
              <a:gd name="connsiteY0" fmla="*/ 0 h 970384"/>
              <a:gd name="connsiteX1" fmla="*/ 1604865 w 1604865"/>
              <a:gd name="connsiteY1" fmla="*/ 0 h 970384"/>
              <a:gd name="connsiteX2" fmla="*/ 1604865 w 1604865"/>
              <a:gd name="connsiteY2" fmla="*/ 970384 h 970384"/>
              <a:gd name="connsiteX3" fmla="*/ 0 w 1604865"/>
              <a:gd name="connsiteY3" fmla="*/ 970384 h 970384"/>
              <a:gd name="connsiteX4" fmla="*/ 0 w 1604865"/>
              <a:gd name="connsiteY4" fmla="*/ 0 h 970384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0 w 1604865"/>
              <a:gd name="connsiteY4" fmla="*/ 3103654 h 3103654"/>
              <a:gd name="connsiteX5" fmla="*/ 0 w 1604865"/>
              <a:gd name="connsiteY5" fmla="*/ 2133270 h 310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865" h="3103654">
                <a:moveTo>
                  <a:pt x="0" y="2133270"/>
                </a:moveTo>
                <a:cubicBezTo>
                  <a:pt x="57539" y="1890674"/>
                  <a:pt x="227044" y="2111499"/>
                  <a:pt x="494521" y="1760046"/>
                </a:cubicBezTo>
                <a:cubicBezTo>
                  <a:pt x="761998" y="1408593"/>
                  <a:pt x="1394926" y="-218044"/>
                  <a:pt x="1604865" y="24552"/>
                </a:cubicBezTo>
                <a:lnTo>
                  <a:pt x="1604865" y="3103654"/>
                </a:lnTo>
                <a:lnTo>
                  <a:pt x="0" y="3103654"/>
                </a:lnTo>
                <a:lnTo>
                  <a:pt x="0" y="213327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9945A88-A00F-4E29-BD11-59B26C9BC91C}"/>
              </a:ext>
            </a:extLst>
          </p:cNvPr>
          <p:cNvSpPr/>
          <p:nvPr/>
        </p:nvSpPr>
        <p:spPr>
          <a:xfrm>
            <a:off x="5271807" y="4006265"/>
            <a:ext cx="1855624" cy="310365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7">
            <a:extLst>
              <a:ext uri="{FF2B5EF4-FFF2-40B4-BE49-F238E27FC236}">
                <a16:creationId xmlns:a16="http://schemas.microsoft.com/office/drawing/2014/main" id="{4DB282DE-89E7-4E0E-A7DB-97CA77C38A44}"/>
              </a:ext>
            </a:extLst>
          </p:cNvPr>
          <p:cNvSpPr/>
          <p:nvPr/>
        </p:nvSpPr>
        <p:spPr>
          <a:xfrm flipH="1">
            <a:off x="7165924" y="4043589"/>
            <a:ext cx="1623526" cy="3103654"/>
          </a:xfrm>
          <a:custGeom>
            <a:avLst/>
            <a:gdLst>
              <a:gd name="connsiteX0" fmla="*/ 0 w 1604865"/>
              <a:gd name="connsiteY0" fmla="*/ 0 h 970384"/>
              <a:gd name="connsiteX1" fmla="*/ 1604865 w 1604865"/>
              <a:gd name="connsiteY1" fmla="*/ 0 h 970384"/>
              <a:gd name="connsiteX2" fmla="*/ 1604865 w 1604865"/>
              <a:gd name="connsiteY2" fmla="*/ 970384 h 970384"/>
              <a:gd name="connsiteX3" fmla="*/ 0 w 1604865"/>
              <a:gd name="connsiteY3" fmla="*/ 970384 h 970384"/>
              <a:gd name="connsiteX4" fmla="*/ 0 w 1604865"/>
              <a:gd name="connsiteY4" fmla="*/ 0 h 970384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08718 h 3079102"/>
              <a:gd name="connsiteX1" fmla="*/ 1604865 w 1604865"/>
              <a:gd name="connsiteY1" fmla="*/ 0 h 3079102"/>
              <a:gd name="connsiteX2" fmla="*/ 1604865 w 1604865"/>
              <a:gd name="connsiteY2" fmla="*/ 3079102 h 3079102"/>
              <a:gd name="connsiteX3" fmla="*/ 0 w 1604865"/>
              <a:gd name="connsiteY3" fmla="*/ 3079102 h 3079102"/>
              <a:gd name="connsiteX4" fmla="*/ 0 w 1604865"/>
              <a:gd name="connsiteY4" fmla="*/ 2108718 h 3079102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0 w 1604865"/>
              <a:gd name="connsiteY4" fmla="*/ 3103654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67951 w 1604865"/>
              <a:gd name="connsiteY4" fmla="*/ 3066331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67951 w 1604865"/>
              <a:gd name="connsiteY4" fmla="*/ 3066331 h 3103654"/>
              <a:gd name="connsiteX5" fmla="*/ 0 w 1604865"/>
              <a:gd name="connsiteY5" fmla="*/ 2133270 h 3103654"/>
              <a:gd name="connsiteX0" fmla="*/ 0 w 1604865"/>
              <a:gd name="connsiteY0" fmla="*/ 2133270 h 3103654"/>
              <a:gd name="connsiteX1" fmla="*/ 494521 w 1604865"/>
              <a:gd name="connsiteY1" fmla="*/ 1760046 h 3103654"/>
              <a:gd name="connsiteX2" fmla="*/ 1604865 w 1604865"/>
              <a:gd name="connsiteY2" fmla="*/ 24552 h 3103654"/>
              <a:gd name="connsiteX3" fmla="*/ 1604865 w 1604865"/>
              <a:gd name="connsiteY3" fmla="*/ 3103654 h 3103654"/>
              <a:gd name="connsiteX4" fmla="*/ 149290 w 1604865"/>
              <a:gd name="connsiteY4" fmla="*/ 3103654 h 3103654"/>
              <a:gd name="connsiteX5" fmla="*/ 0 w 1604865"/>
              <a:gd name="connsiteY5" fmla="*/ 2133270 h 3103654"/>
              <a:gd name="connsiteX0" fmla="*/ 0 w 1623527"/>
              <a:gd name="connsiteY0" fmla="*/ 2263899 h 3103654"/>
              <a:gd name="connsiteX1" fmla="*/ 513183 w 1623527"/>
              <a:gd name="connsiteY1" fmla="*/ 1760046 h 3103654"/>
              <a:gd name="connsiteX2" fmla="*/ 1623527 w 1623527"/>
              <a:gd name="connsiteY2" fmla="*/ 24552 h 3103654"/>
              <a:gd name="connsiteX3" fmla="*/ 1623527 w 1623527"/>
              <a:gd name="connsiteY3" fmla="*/ 3103654 h 3103654"/>
              <a:gd name="connsiteX4" fmla="*/ 167952 w 1623527"/>
              <a:gd name="connsiteY4" fmla="*/ 3103654 h 3103654"/>
              <a:gd name="connsiteX5" fmla="*/ 0 w 1623527"/>
              <a:gd name="connsiteY5" fmla="*/ 2263899 h 310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527" h="3103654">
                <a:moveTo>
                  <a:pt x="0" y="2263899"/>
                </a:moveTo>
                <a:cubicBezTo>
                  <a:pt x="57539" y="2021303"/>
                  <a:pt x="245706" y="2111499"/>
                  <a:pt x="513183" y="1760046"/>
                </a:cubicBezTo>
                <a:cubicBezTo>
                  <a:pt x="780660" y="1408593"/>
                  <a:pt x="1413588" y="-218044"/>
                  <a:pt x="1623527" y="24552"/>
                </a:cubicBezTo>
                <a:lnTo>
                  <a:pt x="1623527" y="3103654"/>
                </a:lnTo>
                <a:lnTo>
                  <a:pt x="167952" y="3103654"/>
                </a:lnTo>
                <a:cubicBezTo>
                  <a:pt x="242596" y="2699328"/>
                  <a:pt x="55984" y="2574919"/>
                  <a:pt x="0" y="2263899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utediagram: Manuel indlæsning 15">
            <a:extLst>
              <a:ext uri="{FF2B5EF4-FFF2-40B4-BE49-F238E27FC236}">
                <a16:creationId xmlns:a16="http://schemas.microsoft.com/office/drawing/2014/main" id="{91CCC9FC-14AB-4A29-857D-C84D92ED2C0F}"/>
              </a:ext>
            </a:extLst>
          </p:cNvPr>
          <p:cNvSpPr/>
          <p:nvPr/>
        </p:nvSpPr>
        <p:spPr>
          <a:xfrm flipH="1">
            <a:off x="8904509" y="6326150"/>
            <a:ext cx="1604864" cy="8210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8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800 h 10000"/>
              <a:gd name="connsiteX0" fmla="*/ 0 w 10000"/>
              <a:gd name="connsiteY0" fmla="*/ 4800 h 10000"/>
              <a:gd name="connsiteX1" fmla="*/ 5252 w 10000"/>
              <a:gd name="connsiteY1" fmla="*/ 360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4800 h 10000"/>
              <a:gd name="connsiteX0" fmla="*/ 0 w 10000"/>
              <a:gd name="connsiteY0" fmla="*/ 5400 h 10000"/>
              <a:gd name="connsiteX1" fmla="*/ 5252 w 10000"/>
              <a:gd name="connsiteY1" fmla="*/ 360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5400 h 10000"/>
              <a:gd name="connsiteX0" fmla="*/ 0 w 11628"/>
              <a:gd name="connsiteY0" fmla="*/ 5400 h 10000"/>
              <a:gd name="connsiteX1" fmla="*/ 5252 w 11628"/>
              <a:gd name="connsiteY1" fmla="*/ 3600 h 10000"/>
              <a:gd name="connsiteX2" fmla="*/ 10000 w 11628"/>
              <a:gd name="connsiteY2" fmla="*/ 0 h 10000"/>
              <a:gd name="connsiteX3" fmla="*/ 11628 w 11628"/>
              <a:gd name="connsiteY3" fmla="*/ 10000 h 10000"/>
              <a:gd name="connsiteX4" fmla="*/ 0 w 11628"/>
              <a:gd name="connsiteY4" fmla="*/ 10000 h 10000"/>
              <a:gd name="connsiteX5" fmla="*/ 0 w 11628"/>
              <a:gd name="connsiteY5" fmla="*/ 5400 h 10000"/>
              <a:gd name="connsiteX0" fmla="*/ 0 w 11628"/>
              <a:gd name="connsiteY0" fmla="*/ 5400 h 10000"/>
              <a:gd name="connsiteX1" fmla="*/ 5252 w 11628"/>
              <a:gd name="connsiteY1" fmla="*/ 3600 h 10000"/>
              <a:gd name="connsiteX2" fmla="*/ 10000 w 11628"/>
              <a:gd name="connsiteY2" fmla="*/ 0 h 10000"/>
              <a:gd name="connsiteX3" fmla="*/ 11182 w 11628"/>
              <a:gd name="connsiteY3" fmla="*/ 5800 h 10000"/>
              <a:gd name="connsiteX4" fmla="*/ 11628 w 11628"/>
              <a:gd name="connsiteY4" fmla="*/ 10000 h 10000"/>
              <a:gd name="connsiteX5" fmla="*/ 0 w 11628"/>
              <a:gd name="connsiteY5" fmla="*/ 10000 h 10000"/>
              <a:gd name="connsiteX6" fmla="*/ 0 w 11628"/>
              <a:gd name="connsiteY6" fmla="*/ 5400 h 10000"/>
              <a:gd name="connsiteX0" fmla="*/ 0 w 11628"/>
              <a:gd name="connsiteY0" fmla="*/ 4200 h 8800"/>
              <a:gd name="connsiteX1" fmla="*/ 5252 w 11628"/>
              <a:gd name="connsiteY1" fmla="*/ 2400 h 8800"/>
              <a:gd name="connsiteX2" fmla="*/ 9865 w 11628"/>
              <a:gd name="connsiteY2" fmla="*/ 0 h 8800"/>
              <a:gd name="connsiteX3" fmla="*/ 11182 w 11628"/>
              <a:gd name="connsiteY3" fmla="*/ 4600 h 8800"/>
              <a:gd name="connsiteX4" fmla="*/ 11628 w 11628"/>
              <a:gd name="connsiteY4" fmla="*/ 8800 h 8800"/>
              <a:gd name="connsiteX5" fmla="*/ 0 w 11628"/>
              <a:gd name="connsiteY5" fmla="*/ 8800 h 8800"/>
              <a:gd name="connsiteX6" fmla="*/ 0 w 11628"/>
              <a:gd name="connsiteY6" fmla="*/ 4200 h 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8" h="8800">
                <a:moveTo>
                  <a:pt x="0" y="4200"/>
                </a:moveTo>
                <a:cubicBezTo>
                  <a:pt x="1751" y="3333"/>
                  <a:pt x="3501" y="3267"/>
                  <a:pt x="5252" y="2400"/>
                </a:cubicBezTo>
                <a:lnTo>
                  <a:pt x="9865" y="0"/>
                </a:lnTo>
                <a:cubicBezTo>
                  <a:pt x="10182" y="2000"/>
                  <a:pt x="10865" y="2600"/>
                  <a:pt x="11182" y="4600"/>
                </a:cubicBezTo>
                <a:cubicBezTo>
                  <a:pt x="11331" y="6000"/>
                  <a:pt x="11479" y="7400"/>
                  <a:pt x="11628" y="8800"/>
                </a:cubicBezTo>
                <a:lnTo>
                  <a:pt x="0" y="8800"/>
                </a:lnTo>
                <a:lnTo>
                  <a:pt x="0" y="4200"/>
                </a:ln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839737B0-97E7-4A4C-BFA1-A43FA434D14C}"/>
              </a:ext>
            </a:extLst>
          </p:cNvPr>
          <p:cNvSpPr txBox="1"/>
          <p:nvPr/>
        </p:nvSpPr>
        <p:spPr>
          <a:xfrm>
            <a:off x="10757323" y="630538"/>
            <a:ext cx="5585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>
                <a:latin typeface="Arial" panose="020B0604020202020204" pitchFamily="34" charset="0"/>
                <a:cs typeface="Arial" panose="020B0604020202020204" pitchFamily="34" charset="0"/>
              </a:rPr>
              <a:t>Moores Life </a:t>
            </a:r>
            <a:r>
              <a:rPr lang="da-DK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lang="da-DK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err="1">
                <a:latin typeface="Myriad Web Pro"/>
              </a:rPr>
              <a:t>Published</a:t>
            </a:r>
            <a:r>
              <a:rPr lang="da-DK" sz="3200" dirty="0">
                <a:latin typeface="Myriad Web Pro"/>
              </a:rPr>
              <a:t> </a:t>
            </a:r>
            <a:r>
              <a:rPr lang="da-DK" sz="3200" dirty="0" err="1">
                <a:latin typeface="Myriad Web Pro"/>
              </a:rPr>
              <a:t>July</a:t>
            </a:r>
            <a:r>
              <a:rPr lang="da-DK" sz="3200" dirty="0">
                <a:latin typeface="Myriad Web Pro"/>
              </a:rPr>
              <a:t>-August 2004</a:t>
            </a:r>
          </a:p>
          <a:p>
            <a:pPr marL="1181816" lvl="1" indent="-457200">
              <a:buFont typeface="Arial" panose="020B0604020202020204" pitchFamily="34" charset="0"/>
              <a:buChar char="•"/>
            </a:pPr>
            <a:r>
              <a:rPr lang="da-DK" sz="3200" dirty="0" err="1">
                <a:latin typeface="Myriad Web Pro"/>
              </a:rPr>
              <a:t>Harward</a:t>
            </a:r>
            <a:r>
              <a:rPr lang="da-DK" sz="3200" dirty="0">
                <a:latin typeface="Myriad Web Pro"/>
              </a:rPr>
              <a:t> Business Review</a:t>
            </a:r>
          </a:p>
        </p:txBody>
      </p:sp>
      <p:cxnSp>
        <p:nvCxnSpPr>
          <p:cNvPr id="24" name="Lige forbindelse 23">
            <a:extLst>
              <a:ext uri="{FF2B5EF4-FFF2-40B4-BE49-F238E27FC236}">
                <a16:creationId xmlns:a16="http://schemas.microsoft.com/office/drawing/2014/main" id="{A8EF2B26-776E-4C3E-8921-4955B9250D5E}"/>
              </a:ext>
            </a:extLst>
          </p:cNvPr>
          <p:cNvCxnSpPr>
            <a:cxnSpLocks/>
          </p:cNvCxnSpPr>
          <p:nvPr/>
        </p:nvCxnSpPr>
        <p:spPr>
          <a:xfrm>
            <a:off x="206312" y="7109921"/>
            <a:ext cx="10598537" cy="37325"/>
          </a:xfrm>
          <a:prstGeom prst="line">
            <a:avLst/>
          </a:prstGeom>
          <a:ln w="50800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9079C506-EF90-438D-A972-89A65DD12CFA}"/>
              </a:ext>
            </a:extLst>
          </p:cNvPr>
          <p:cNvSpPr txBox="1"/>
          <p:nvPr/>
        </p:nvSpPr>
        <p:spPr>
          <a:xfrm>
            <a:off x="141004" y="849120"/>
            <a:ext cx="1556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Revenue</a:t>
            </a:r>
            <a:r>
              <a:rPr lang="da-DK" sz="2800" b="1" dirty="0"/>
              <a:t> </a:t>
            </a:r>
          </a:p>
          <a:p>
            <a:r>
              <a:rPr lang="da-DK" sz="2800" b="1" dirty="0"/>
              <a:t>Growth</a:t>
            </a:r>
          </a:p>
        </p:txBody>
      </p:sp>
      <p:cxnSp>
        <p:nvCxnSpPr>
          <p:cNvPr id="26" name="Lige pilforbindelse 25">
            <a:extLst>
              <a:ext uri="{FF2B5EF4-FFF2-40B4-BE49-F238E27FC236}">
                <a16:creationId xmlns:a16="http://schemas.microsoft.com/office/drawing/2014/main" id="{6A729BC3-1FFA-4417-9CD7-856DE9EFB146}"/>
              </a:ext>
            </a:extLst>
          </p:cNvPr>
          <p:cNvCxnSpPr>
            <a:cxnSpLocks/>
          </p:cNvCxnSpPr>
          <p:nvPr/>
        </p:nvCxnSpPr>
        <p:spPr>
          <a:xfrm>
            <a:off x="224973" y="1803227"/>
            <a:ext cx="0" cy="530959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Venstre klammeparentes 33">
            <a:extLst>
              <a:ext uri="{FF2B5EF4-FFF2-40B4-BE49-F238E27FC236}">
                <a16:creationId xmlns:a16="http://schemas.microsoft.com/office/drawing/2014/main" id="{810C83E5-5E8C-42CC-8C6F-724CCBB87685}"/>
              </a:ext>
            </a:extLst>
          </p:cNvPr>
          <p:cNvSpPr/>
          <p:nvPr/>
        </p:nvSpPr>
        <p:spPr>
          <a:xfrm rot="16200000">
            <a:off x="1805212" y="5798346"/>
            <a:ext cx="364424" cy="3180488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ECBC7FA3-0E6B-43AA-B2F6-54372AA235E0}"/>
              </a:ext>
            </a:extLst>
          </p:cNvPr>
          <p:cNvSpPr txBox="1"/>
          <p:nvPr/>
        </p:nvSpPr>
        <p:spPr>
          <a:xfrm>
            <a:off x="9952916" y="7416914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Time</a:t>
            </a:r>
          </a:p>
        </p:txBody>
      </p:sp>
      <p:sp>
        <p:nvSpPr>
          <p:cNvPr id="37" name="Venstre klammeparentes 36">
            <a:extLst>
              <a:ext uri="{FF2B5EF4-FFF2-40B4-BE49-F238E27FC236}">
                <a16:creationId xmlns:a16="http://schemas.microsoft.com/office/drawing/2014/main" id="{DDB6FE44-7549-4788-96F6-4425070CFEDD}"/>
              </a:ext>
            </a:extLst>
          </p:cNvPr>
          <p:cNvSpPr/>
          <p:nvPr/>
        </p:nvSpPr>
        <p:spPr>
          <a:xfrm rot="16200000">
            <a:off x="5217137" y="5627663"/>
            <a:ext cx="363106" cy="3497146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Venstre klammeparentes 37">
            <a:extLst>
              <a:ext uri="{FF2B5EF4-FFF2-40B4-BE49-F238E27FC236}">
                <a16:creationId xmlns:a16="http://schemas.microsoft.com/office/drawing/2014/main" id="{AE2B1537-AB41-40FF-8C81-4A23A596E3B0}"/>
              </a:ext>
            </a:extLst>
          </p:cNvPr>
          <p:cNvSpPr/>
          <p:nvPr/>
        </p:nvSpPr>
        <p:spPr>
          <a:xfrm rot="16200000">
            <a:off x="8675704" y="5747240"/>
            <a:ext cx="340354" cy="3252339"/>
          </a:xfrm>
          <a:prstGeom prst="leftBrace">
            <a:avLst/>
          </a:prstGeom>
          <a:ln w="508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1C56C937-AB9C-4156-9599-08AD4CFCA863}"/>
              </a:ext>
            </a:extLst>
          </p:cNvPr>
          <p:cNvSpPr txBox="1"/>
          <p:nvPr/>
        </p:nvSpPr>
        <p:spPr>
          <a:xfrm>
            <a:off x="257514" y="5689734"/>
            <a:ext cx="108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Early</a:t>
            </a:r>
            <a:endParaRPr lang="da-DK" sz="2400" dirty="0"/>
          </a:p>
          <a:p>
            <a:pPr algn="ctr"/>
            <a:r>
              <a:rPr lang="da-DK" sz="2400" dirty="0"/>
              <a:t>Market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8B45761-0490-4916-9F76-1234B1FBDAC8}"/>
              </a:ext>
            </a:extLst>
          </p:cNvPr>
          <p:cNvSpPr txBox="1"/>
          <p:nvPr/>
        </p:nvSpPr>
        <p:spPr>
          <a:xfrm>
            <a:off x="993265" y="4969625"/>
            <a:ext cx="102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The</a:t>
            </a:r>
          </a:p>
          <a:p>
            <a:pPr algn="ctr"/>
            <a:r>
              <a:rPr lang="da-DK" sz="2400" dirty="0" err="1"/>
              <a:t>Chasm</a:t>
            </a:r>
            <a:endParaRPr lang="da-DK" sz="2400" dirty="0"/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7FD8364A-1F5C-4B39-90C6-1EED96CE1CA0}"/>
              </a:ext>
            </a:extLst>
          </p:cNvPr>
          <p:cNvSpPr txBox="1"/>
          <p:nvPr/>
        </p:nvSpPr>
        <p:spPr>
          <a:xfrm>
            <a:off x="1542015" y="4247897"/>
            <a:ext cx="1247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Bowling </a:t>
            </a:r>
          </a:p>
          <a:p>
            <a:pPr algn="ctr"/>
            <a:r>
              <a:rPr lang="da-DK" sz="2400" dirty="0" err="1"/>
              <a:t>Alley</a:t>
            </a:r>
            <a:endParaRPr lang="da-DK" sz="2400" dirty="0"/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9A6E4BBE-F634-499C-9B48-8C990341E726}"/>
              </a:ext>
            </a:extLst>
          </p:cNvPr>
          <p:cNvSpPr txBox="1"/>
          <p:nvPr/>
        </p:nvSpPr>
        <p:spPr>
          <a:xfrm>
            <a:off x="2353262" y="3826656"/>
            <a:ext cx="121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Tornado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3DA29E99-C253-4503-AA5D-9211442C2278}"/>
              </a:ext>
            </a:extLst>
          </p:cNvPr>
          <p:cNvSpPr txBox="1"/>
          <p:nvPr/>
        </p:nvSpPr>
        <p:spPr>
          <a:xfrm>
            <a:off x="3422057" y="3329667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Main Street</a:t>
            </a:r>
          </a:p>
          <a:p>
            <a:pPr algn="ctr"/>
            <a:r>
              <a:rPr lang="da-DK" sz="2400" dirty="0"/>
              <a:t>(</a:t>
            </a:r>
            <a:r>
              <a:rPr lang="da-DK" sz="2400" dirty="0" err="1"/>
              <a:t>Early</a:t>
            </a:r>
            <a:r>
              <a:rPr lang="da-DK" sz="2400" dirty="0"/>
              <a:t>)</a:t>
            </a:r>
            <a:endParaRPr lang="da-DK" sz="1400" dirty="0"/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E058BB4-F044-4C17-B625-61DE2FF47B0E}"/>
              </a:ext>
            </a:extLst>
          </p:cNvPr>
          <p:cNvSpPr txBox="1"/>
          <p:nvPr/>
        </p:nvSpPr>
        <p:spPr>
          <a:xfrm>
            <a:off x="7532445" y="3422972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Main Street</a:t>
            </a:r>
          </a:p>
          <a:p>
            <a:pPr algn="ctr"/>
            <a:r>
              <a:rPr lang="da-DK" sz="2400" dirty="0"/>
              <a:t>(</a:t>
            </a:r>
            <a:r>
              <a:rPr lang="da-DK" sz="2400" dirty="0" err="1"/>
              <a:t>Declining</a:t>
            </a:r>
            <a:r>
              <a:rPr lang="da-DK" sz="2400" dirty="0"/>
              <a:t>)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AFDD369D-846B-4E86-A1E4-BB2D0083AD3C}"/>
              </a:ext>
            </a:extLst>
          </p:cNvPr>
          <p:cNvSpPr txBox="1"/>
          <p:nvPr/>
        </p:nvSpPr>
        <p:spPr>
          <a:xfrm>
            <a:off x="8441992" y="4910387"/>
            <a:ext cx="1385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/>
              <a:t>Fault</a:t>
            </a:r>
            <a:r>
              <a:rPr lang="da-DK" sz="2400" dirty="0"/>
              <a:t> Line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45B8360A-C643-4A73-97FC-57C85DA832E0}"/>
              </a:ext>
            </a:extLst>
          </p:cNvPr>
          <p:cNvSpPr txBox="1"/>
          <p:nvPr/>
        </p:nvSpPr>
        <p:spPr>
          <a:xfrm>
            <a:off x="9137802" y="5521682"/>
            <a:ext cx="149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End of Life</a:t>
            </a:r>
          </a:p>
        </p:txBody>
      </p: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1C81BBC0-4387-4F7B-B10E-44AD6B99076E}"/>
              </a:ext>
            </a:extLst>
          </p:cNvPr>
          <p:cNvCxnSpPr>
            <a:cxnSpLocks/>
          </p:cNvCxnSpPr>
          <p:nvPr/>
        </p:nvCxnSpPr>
        <p:spPr>
          <a:xfrm>
            <a:off x="798603" y="6357639"/>
            <a:ext cx="120467" cy="60537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Lige pilforbindelse 53">
            <a:extLst>
              <a:ext uri="{FF2B5EF4-FFF2-40B4-BE49-F238E27FC236}">
                <a16:creationId xmlns:a16="http://schemas.microsoft.com/office/drawing/2014/main" id="{3C63A508-8AC6-43AC-AF8F-0CA264C5F9A5}"/>
              </a:ext>
            </a:extLst>
          </p:cNvPr>
          <p:cNvCxnSpPr>
            <a:cxnSpLocks/>
          </p:cNvCxnSpPr>
          <p:nvPr/>
        </p:nvCxnSpPr>
        <p:spPr>
          <a:xfrm>
            <a:off x="1578226" y="5730201"/>
            <a:ext cx="157819" cy="123281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Lige pilforbindelse 55">
            <a:extLst>
              <a:ext uri="{FF2B5EF4-FFF2-40B4-BE49-F238E27FC236}">
                <a16:creationId xmlns:a16="http://schemas.microsoft.com/office/drawing/2014/main" id="{015DB3DD-5E38-4C82-A83C-4220F1C63359}"/>
              </a:ext>
            </a:extLst>
          </p:cNvPr>
          <p:cNvCxnSpPr>
            <a:cxnSpLocks/>
          </p:cNvCxnSpPr>
          <p:nvPr/>
        </p:nvCxnSpPr>
        <p:spPr>
          <a:xfrm>
            <a:off x="2200524" y="5011364"/>
            <a:ext cx="20008" cy="17405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Lige pilforbindelse 60">
            <a:extLst>
              <a:ext uri="{FF2B5EF4-FFF2-40B4-BE49-F238E27FC236}">
                <a16:creationId xmlns:a16="http://schemas.microsoft.com/office/drawing/2014/main" id="{71A81F1D-3550-439D-B60F-879AF5848670}"/>
              </a:ext>
            </a:extLst>
          </p:cNvPr>
          <p:cNvCxnSpPr>
            <a:cxnSpLocks/>
          </p:cNvCxnSpPr>
          <p:nvPr/>
        </p:nvCxnSpPr>
        <p:spPr>
          <a:xfrm flipH="1">
            <a:off x="2677890" y="4288308"/>
            <a:ext cx="189882" cy="203784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Lige pilforbindelse 65">
            <a:extLst>
              <a:ext uri="{FF2B5EF4-FFF2-40B4-BE49-F238E27FC236}">
                <a16:creationId xmlns:a16="http://schemas.microsoft.com/office/drawing/2014/main" id="{0AF90CEB-87EA-41A9-BE89-4468C0265209}"/>
              </a:ext>
            </a:extLst>
          </p:cNvPr>
          <p:cNvCxnSpPr>
            <a:cxnSpLocks/>
          </p:cNvCxnSpPr>
          <p:nvPr/>
        </p:nvCxnSpPr>
        <p:spPr>
          <a:xfrm>
            <a:off x="4268020" y="4288321"/>
            <a:ext cx="482397" cy="1096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kstfelt 71">
            <a:extLst>
              <a:ext uri="{FF2B5EF4-FFF2-40B4-BE49-F238E27FC236}">
                <a16:creationId xmlns:a16="http://schemas.microsoft.com/office/drawing/2014/main" id="{8BA4EB85-8CB6-45B3-A37E-306D4B7E54F6}"/>
              </a:ext>
            </a:extLst>
          </p:cNvPr>
          <p:cNvSpPr txBox="1"/>
          <p:nvPr/>
        </p:nvSpPr>
        <p:spPr>
          <a:xfrm>
            <a:off x="5276871" y="2806447"/>
            <a:ext cx="165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>
                <a:solidFill>
                  <a:schemeClr val="tx1"/>
                </a:solidFill>
              </a:rPr>
              <a:t>Main Street</a:t>
            </a: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(</a:t>
            </a:r>
            <a:r>
              <a:rPr lang="da-DK" sz="2400" dirty="0" err="1">
                <a:solidFill>
                  <a:schemeClr val="tx1"/>
                </a:solidFill>
              </a:rPr>
              <a:t>Mature</a:t>
            </a:r>
            <a:r>
              <a:rPr lang="da-DK" sz="2400" dirty="0">
                <a:solidFill>
                  <a:schemeClr val="tx1"/>
                </a:solidFill>
              </a:rPr>
              <a:t>)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73" name="Lige pilforbindelse 72">
            <a:extLst>
              <a:ext uri="{FF2B5EF4-FFF2-40B4-BE49-F238E27FC236}">
                <a16:creationId xmlns:a16="http://schemas.microsoft.com/office/drawing/2014/main" id="{B7DB3B19-0850-4DF3-B70C-F159650C8672}"/>
              </a:ext>
            </a:extLst>
          </p:cNvPr>
          <p:cNvCxnSpPr>
            <a:cxnSpLocks/>
          </p:cNvCxnSpPr>
          <p:nvPr/>
        </p:nvCxnSpPr>
        <p:spPr>
          <a:xfrm>
            <a:off x="6196417" y="3674836"/>
            <a:ext cx="3202" cy="61348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Lige pilforbindelse 74">
            <a:extLst>
              <a:ext uri="{FF2B5EF4-FFF2-40B4-BE49-F238E27FC236}">
                <a16:creationId xmlns:a16="http://schemas.microsoft.com/office/drawing/2014/main" id="{C6662E32-D7C8-40B9-B033-BF072E5D2BA4}"/>
              </a:ext>
            </a:extLst>
          </p:cNvPr>
          <p:cNvCxnSpPr>
            <a:cxnSpLocks/>
          </p:cNvCxnSpPr>
          <p:nvPr/>
        </p:nvCxnSpPr>
        <p:spPr>
          <a:xfrm flipH="1">
            <a:off x="7901321" y="4288321"/>
            <a:ext cx="305858" cy="132445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Lige pilforbindelse 77">
            <a:extLst>
              <a:ext uri="{FF2B5EF4-FFF2-40B4-BE49-F238E27FC236}">
                <a16:creationId xmlns:a16="http://schemas.microsoft.com/office/drawing/2014/main" id="{B54A6551-C8EB-4D22-A142-EA0698BD5132}"/>
              </a:ext>
            </a:extLst>
          </p:cNvPr>
          <p:cNvCxnSpPr>
            <a:cxnSpLocks/>
          </p:cNvCxnSpPr>
          <p:nvPr/>
        </p:nvCxnSpPr>
        <p:spPr>
          <a:xfrm flipH="1">
            <a:off x="8747446" y="5428037"/>
            <a:ext cx="334373" cy="1323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Lige pilforbindelse 82">
            <a:extLst>
              <a:ext uri="{FF2B5EF4-FFF2-40B4-BE49-F238E27FC236}">
                <a16:creationId xmlns:a16="http://schemas.microsoft.com/office/drawing/2014/main" id="{093BD8A7-88D9-4E80-9498-365F3803FF01}"/>
              </a:ext>
            </a:extLst>
          </p:cNvPr>
          <p:cNvCxnSpPr>
            <a:cxnSpLocks/>
          </p:cNvCxnSpPr>
          <p:nvPr/>
        </p:nvCxnSpPr>
        <p:spPr>
          <a:xfrm flipH="1">
            <a:off x="9498563" y="5989773"/>
            <a:ext cx="371024" cy="6909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kstfelt 34">
            <a:extLst>
              <a:ext uri="{FF2B5EF4-FFF2-40B4-BE49-F238E27FC236}">
                <a16:creationId xmlns:a16="http://schemas.microsoft.com/office/drawing/2014/main" id="{E8602862-2FB5-4439-AADB-3EC996E73FE0}"/>
              </a:ext>
            </a:extLst>
          </p:cNvPr>
          <p:cNvSpPr txBox="1"/>
          <p:nvPr/>
        </p:nvSpPr>
        <p:spPr>
          <a:xfrm>
            <a:off x="243635" y="3620668"/>
            <a:ext cx="14578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Disruptive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B823CEDB-D7D1-468D-B0CC-47CFEB6483C4}"/>
              </a:ext>
            </a:extLst>
          </p:cNvPr>
          <p:cNvSpPr txBox="1"/>
          <p:nvPr/>
        </p:nvSpPr>
        <p:spPr>
          <a:xfrm>
            <a:off x="1186063" y="2807221"/>
            <a:ext cx="15962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Application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370385E2-BB4B-4911-A06A-78121704DAE9}"/>
              </a:ext>
            </a:extLst>
          </p:cNvPr>
          <p:cNvSpPr txBox="1"/>
          <p:nvPr/>
        </p:nvSpPr>
        <p:spPr>
          <a:xfrm>
            <a:off x="2411694" y="2043831"/>
            <a:ext cx="1189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Product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54504F56-D7D7-485E-9623-1DB629C5362E}"/>
              </a:ext>
            </a:extLst>
          </p:cNvPr>
          <p:cNvSpPr txBox="1"/>
          <p:nvPr/>
        </p:nvSpPr>
        <p:spPr>
          <a:xfrm>
            <a:off x="3544747" y="1393118"/>
            <a:ext cx="11896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Process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B203FA5B-F5AD-4499-A919-6BAD92EC5267}"/>
              </a:ext>
            </a:extLst>
          </p:cNvPr>
          <p:cNvSpPr txBox="1"/>
          <p:nvPr/>
        </p:nvSpPr>
        <p:spPr>
          <a:xfrm>
            <a:off x="4369157" y="705088"/>
            <a:ext cx="16661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Experiential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362E0EA5-812F-4CA8-9C4A-D6E08E359F98}"/>
              </a:ext>
            </a:extLst>
          </p:cNvPr>
          <p:cNvSpPr txBox="1"/>
          <p:nvPr/>
        </p:nvSpPr>
        <p:spPr>
          <a:xfrm>
            <a:off x="7216920" y="1415409"/>
            <a:ext cx="12602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Business</a:t>
            </a:r>
          </a:p>
          <a:p>
            <a:pPr algn="ctr"/>
            <a:r>
              <a:rPr lang="da-DK" sz="2400" dirty="0"/>
              <a:t>Model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A3E1710A-8D0F-4717-9DD1-C5C13DCC134B}"/>
              </a:ext>
            </a:extLst>
          </p:cNvPr>
          <p:cNvSpPr txBox="1"/>
          <p:nvPr/>
        </p:nvSpPr>
        <p:spPr>
          <a:xfrm>
            <a:off x="6091951" y="742410"/>
            <a:ext cx="14634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/>
              <a:t>Marketing</a:t>
            </a:r>
          </a:p>
          <a:p>
            <a:pPr algn="ctr"/>
            <a:r>
              <a:rPr lang="da-DK" sz="1800" dirty="0"/>
              <a:t>Innovation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D4CD7FB0-CA47-468F-B663-8B78E275F51B}"/>
              </a:ext>
            </a:extLst>
          </p:cNvPr>
          <p:cNvSpPr txBox="1"/>
          <p:nvPr/>
        </p:nvSpPr>
        <p:spPr>
          <a:xfrm>
            <a:off x="8479019" y="2055659"/>
            <a:ext cx="14110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400" dirty="0" err="1"/>
              <a:t>Structural</a:t>
            </a:r>
            <a:endParaRPr lang="da-DK" sz="2400" dirty="0"/>
          </a:p>
          <a:p>
            <a:pPr algn="ctr"/>
            <a:r>
              <a:rPr lang="da-DK" sz="1800" dirty="0"/>
              <a:t>Innovation</a:t>
            </a:r>
          </a:p>
        </p:txBody>
      </p:sp>
      <p:cxnSp>
        <p:nvCxnSpPr>
          <p:cNvPr id="57" name="Lige pilforbindelse 56">
            <a:extLst>
              <a:ext uri="{FF2B5EF4-FFF2-40B4-BE49-F238E27FC236}">
                <a16:creationId xmlns:a16="http://schemas.microsoft.com/office/drawing/2014/main" id="{36520180-59BE-4C7D-87C5-27B77C41B27A}"/>
              </a:ext>
            </a:extLst>
          </p:cNvPr>
          <p:cNvCxnSpPr>
            <a:cxnSpLocks/>
          </p:cNvCxnSpPr>
          <p:nvPr/>
        </p:nvCxnSpPr>
        <p:spPr>
          <a:xfrm flipH="1">
            <a:off x="749469" y="4337651"/>
            <a:ext cx="15400" cy="1275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Lige pilforbindelse 57">
            <a:extLst>
              <a:ext uri="{FF2B5EF4-FFF2-40B4-BE49-F238E27FC236}">
                <a16:creationId xmlns:a16="http://schemas.microsoft.com/office/drawing/2014/main" id="{038447D8-D4B3-4708-B8DC-A37D60711BDF}"/>
              </a:ext>
            </a:extLst>
          </p:cNvPr>
          <p:cNvCxnSpPr>
            <a:cxnSpLocks/>
          </p:cNvCxnSpPr>
          <p:nvPr/>
        </p:nvCxnSpPr>
        <p:spPr>
          <a:xfrm>
            <a:off x="2129901" y="3605017"/>
            <a:ext cx="25598" cy="76067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Lige pilforbindelse 58">
            <a:extLst>
              <a:ext uri="{FF2B5EF4-FFF2-40B4-BE49-F238E27FC236}">
                <a16:creationId xmlns:a16="http://schemas.microsoft.com/office/drawing/2014/main" id="{DDEE9F18-EE6D-4F5B-A739-B061F4D22B1D}"/>
              </a:ext>
            </a:extLst>
          </p:cNvPr>
          <p:cNvCxnSpPr>
            <a:cxnSpLocks/>
          </p:cNvCxnSpPr>
          <p:nvPr/>
        </p:nvCxnSpPr>
        <p:spPr>
          <a:xfrm>
            <a:off x="2888683" y="2794323"/>
            <a:ext cx="18888" cy="116370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9">
            <a:extLst>
              <a:ext uri="{FF2B5EF4-FFF2-40B4-BE49-F238E27FC236}">
                <a16:creationId xmlns:a16="http://schemas.microsoft.com/office/drawing/2014/main" id="{20485757-F7B3-4FA3-B99A-33F4D8C58C8C}"/>
              </a:ext>
            </a:extLst>
          </p:cNvPr>
          <p:cNvCxnSpPr>
            <a:cxnSpLocks/>
          </p:cNvCxnSpPr>
          <p:nvPr/>
        </p:nvCxnSpPr>
        <p:spPr>
          <a:xfrm>
            <a:off x="4115676" y="2212868"/>
            <a:ext cx="0" cy="112688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Lige pilforbindelse 61">
            <a:extLst>
              <a:ext uri="{FF2B5EF4-FFF2-40B4-BE49-F238E27FC236}">
                <a16:creationId xmlns:a16="http://schemas.microsoft.com/office/drawing/2014/main" id="{819A91C0-D1C1-4CFA-B7B8-36AD212CF212}"/>
              </a:ext>
            </a:extLst>
          </p:cNvPr>
          <p:cNvCxnSpPr>
            <a:cxnSpLocks/>
          </p:cNvCxnSpPr>
          <p:nvPr/>
        </p:nvCxnSpPr>
        <p:spPr>
          <a:xfrm>
            <a:off x="5380738" y="1590655"/>
            <a:ext cx="507377" cy="124442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Lige pilforbindelse 62">
            <a:extLst>
              <a:ext uri="{FF2B5EF4-FFF2-40B4-BE49-F238E27FC236}">
                <a16:creationId xmlns:a16="http://schemas.microsoft.com/office/drawing/2014/main" id="{3D0F8937-7F58-41A5-BB22-076C049410D2}"/>
              </a:ext>
            </a:extLst>
          </p:cNvPr>
          <p:cNvCxnSpPr>
            <a:cxnSpLocks/>
          </p:cNvCxnSpPr>
          <p:nvPr/>
        </p:nvCxnSpPr>
        <p:spPr>
          <a:xfrm>
            <a:off x="7748762" y="2579391"/>
            <a:ext cx="406877" cy="8082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Lige pilforbindelse 63">
            <a:extLst>
              <a:ext uri="{FF2B5EF4-FFF2-40B4-BE49-F238E27FC236}">
                <a16:creationId xmlns:a16="http://schemas.microsoft.com/office/drawing/2014/main" id="{119FF2CB-F3DB-4C32-B55F-557526914030}"/>
              </a:ext>
            </a:extLst>
          </p:cNvPr>
          <p:cNvCxnSpPr>
            <a:cxnSpLocks/>
          </p:cNvCxnSpPr>
          <p:nvPr/>
        </p:nvCxnSpPr>
        <p:spPr>
          <a:xfrm flipH="1">
            <a:off x="8663611" y="2761477"/>
            <a:ext cx="311800" cy="672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>
            <a:extLst>
              <a:ext uri="{FF2B5EF4-FFF2-40B4-BE49-F238E27FC236}">
                <a16:creationId xmlns:a16="http://schemas.microsoft.com/office/drawing/2014/main" id="{3C9D46AB-6449-4C88-8ADA-D7BA0B915757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6516262" y="1481074"/>
            <a:ext cx="307428" cy="136269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kstfelt 67">
            <a:extLst>
              <a:ext uri="{FF2B5EF4-FFF2-40B4-BE49-F238E27FC236}">
                <a16:creationId xmlns:a16="http://schemas.microsoft.com/office/drawing/2014/main" id="{8A535DC1-F49C-4EF3-B8DB-3D04A619A445}"/>
              </a:ext>
            </a:extLst>
          </p:cNvPr>
          <p:cNvSpPr txBox="1"/>
          <p:nvPr/>
        </p:nvSpPr>
        <p:spPr>
          <a:xfrm>
            <a:off x="1243438" y="7707087"/>
            <a:ext cx="155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1</a:t>
            </a: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D066A485-7612-4B5B-A6E6-445D7AB969DE}"/>
              </a:ext>
            </a:extLst>
          </p:cNvPr>
          <p:cNvSpPr txBox="1"/>
          <p:nvPr/>
        </p:nvSpPr>
        <p:spPr>
          <a:xfrm>
            <a:off x="4672842" y="7689836"/>
            <a:ext cx="1512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2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FBD553F1-A525-408F-9069-7B70922EC189}"/>
              </a:ext>
            </a:extLst>
          </p:cNvPr>
          <p:cNvSpPr txBox="1"/>
          <p:nvPr/>
        </p:nvSpPr>
        <p:spPr>
          <a:xfrm>
            <a:off x="8113873" y="7691538"/>
            <a:ext cx="1512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/>
              <a:t>Phase</a:t>
            </a:r>
            <a:r>
              <a:rPr lang="da-DK" sz="3200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76671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156212" y="2318630"/>
            <a:ext cx="12022695" cy="3643012"/>
          </a:xfrm>
          <a:prstGeom prst="rect">
            <a:avLst/>
          </a:prstGeom>
        </p:spPr>
        <p:txBody>
          <a:bodyPr wrap="square" lIns="101226" tIns="50611" rIns="101226" bIns="50611">
            <a:spAutoFit/>
          </a:bodyPr>
          <a:lstStyle/>
          <a:p>
            <a:pPr algn="ctr"/>
            <a:r>
              <a:rPr lang="da-DK" sz="3944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94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subject: </a:t>
            </a:r>
          </a:p>
          <a:p>
            <a:pPr algn="ctr"/>
            <a:endParaRPr lang="da-DK" sz="5917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944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287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81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5917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3944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43" y="2994457"/>
            <a:ext cx="7439043" cy="206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80000"/>
    </mc:Choice>
    <mc:Fallback xmlns="">
      <p:transition advClick="0" advTm="48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a0d3955d525069d913616cc48b8e15f65e88f4"/>
</p:tagLst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26074</TotalTime>
  <Words>166</Words>
  <Application>Microsoft Office PowerPoint</Application>
  <PresentationFormat>Brugerdefineret</PresentationFormat>
  <Paragraphs>99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Myriad Web Pro</vt:lpstr>
      <vt:lpstr>Roboto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>Netau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Wissing</dc:creator>
  <cp:lastModifiedBy>Kirsten Wissing Gramkow</cp:lastModifiedBy>
  <cp:revision>193</cp:revision>
  <dcterms:created xsi:type="dcterms:W3CDTF">2012-05-04T11:50:43Z</dcterms:created>
  <dcterms:modified xsi:type="dcterms:W3CDTF">2022-01-17T13:33:37Z</dcterms:modified>
</cp:coreProperties>
</file>