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59" r:id="rId2"/>
    <p:sldId id="365" r:id="rId3"/>
    <p:sldId id="373" r:id="rId4"/>
    <p:sldId id="386" r:id="rId5"/>
    <p:sldId id="387" r:id="rId6"/>
    <p:sldId id="388" r:id="rId7"/>
    <p:sldId id="389" r:id="rId8"/>
    <p:sldId id="390" r:id="rId9"/>
    <p:sldId id="385" r:id="rId10"/>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90">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627"/>
    <a:srgbClr val="77933C"/>
    <a:srgbClr val="E28100"/>
    <a:srgbClr val="FFFFFF"/>
    <a:srgbClr val="F79646"/>
    <a:srgbClr val="7F7F7F"/>
    <a:srgbClr val="000000"/>
    <a:srgbClr val="1E3E4E"/>
    <a:srgbClr val="244B5E"/>
    <a:srgbClr val="3C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67677" autoAdjust="0"/>
  </p:normalViewPr>
  <p:slideViewPr>
    <p:cSldViewPr snapToGrid="0">
      <p:cViewPr varScale="1">
        <p:scale>
          <a:sx n="33" d="100"/>
          <a:sy n="33" d="100"/>
        </p:scale>
        <p:origin x="1662" y="66"/>
      </p:cViewPr>
      <p:guideLst>
        <p:guide orient="horz" pos="2990"/>
        <p:guide pos="5122"/>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06-11-2018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057E0-FEDE-4C7D-91DE-32E149041D7E}" type="datetimeFigureOut">
              <a:rPr lang="da-DK" smtClean="0"/>
              <a:t>06-11-2018</a:t>
            </a:fld>
            <a:endParaRPr lang="da-DK"/>
          </a:p>
        </p:txBody>
      </p:sp>
      <p:sp>
        <p:nvSpPr>
          <p:cNvPr id="4" name="Pladsholder til diasbille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DDCED-4F3B-47DD-A2B3-5F65674F1628}" type="slidenum">
              <a:rPr lang="da-DK" smtClean="0"/>
              <a:t>‹nr.›</a:t>
            </a:fld>
            <a:endParaRPr lang="da-DK"/>
          </a:p>
        </p:txBody>
      </p:sp>
    </p:spTree>
    <p:extLst>
      <p:ext uri="{BB962C8B-B14F-4D97-AF65-F5344CB8AC3E}">
        <p14:creationId xmlns:p14="http://schemas.microsoft.com/office/powerpoint/2010/main" val="153547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993680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p:txBody>
      </p:sp>
      <p:sp>
        <p:nvSpPr>
          <p:cNvPr id="4" name="Slide Number Placeholder 3"/>
          <p:cNvSpPr>
            <a:spLocks noGrp="1"/>
          </p:cNvSpPr>
          <p:nvPr>
            <p:ph type="sldNum" sz="quarter" idx="10"/>
          </p:nvPr>
        </p:nvSpPr>
        <p:spPr/>
        <p:txBody>
          <a:bodyPr/>
          <a:lstStyle/>
          <a:p>
            <a:fld id="{E9935A49-B49F-412E-BABE-BE035482DC8A}" type="slidenum">
              <a:rPr lang="da-DK" smtClean="0"/>
              <a:t>2</a:t>
            </a:fld>
            <a:endParaRPr lang="da-DK"/>
          </a:p>
        </p:txBody>
      </p:sp>
    </p:spTree>
    <p:extLst>
      <p:ext uri="{BB962C8B-B14F-4D97-AF65-F5344CB8AC3E}">
        <p14:creationId xmlns:p14="http://schemas.microsoft.com/office/powerpoint/2010/main" val="279821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da-DK" baseline="0" dirty="0" smtClean="0"/>
          </a:p>
        </p:txBody>
      </p:sp>
      <p:sp>
        <p:nvSpPr>
          <p:cNvPr id="4" name="Slide Number Placeholder 3"/>
          <p:cNvSpPr>
            <a:spLocks noGrp="1"/>
          </p:cNvSpPr>
          <p:nvPr>
            <p:ph type="sldNum" sz="quarter" idx="10"/>
          </p:nvPr>
        </p:nvSpPr>
        <p:spPr/>
        <p:txBody>
          <a:bodyPr/>
          <a:lstStyle/>
          <a:p>
            <a:fld id="{E9935A49-B49F-412E-BABE-BE035482DC8A}" type="slidenum">
              <a:rPr lang="da-DK" smtClean="0"/>
              <a:t>3</a:t>
            </a:fld>
            <a:endParaRPr lang="da-DK"/>
          </a:p>
        </p:txBody>
      </p:sp>
    </p:spTree>
    <p:extLst>
      <p:ext uri="{BB962C8B-B14F-4D97-AF65-F5344CB8AC3E}">
        <p14:creationId xmlns:p14="http://schemas.microsoft.com/office/powerpoint/2010/main" val="2094564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437D4EF-854D-4A9C-A247-816E40B5CD8A}" type="datetime1">
              <a:rPr lang="da-DK" smtClean="0"/>
              <a:t>06-11-2018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E6"/>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E24141F9-EB5C-4A07-B454-7A2FC80AE82B}" type="datetime1">
              <a:rPr lang="da-DK" smtClean="0"/>
              <a:t>06-11-2018</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sldNum="0" hdr="0" ftr="0" dt="0"/>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Billede 19"/>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5708604" y="6394722"/>
            <a:ext cx="12323942" cy="2408913"/>
          </a:xfrm>
          <a:prstGeom prst="rect">
            <a:avLst/>
          </a:prstGeom>
        </p:spPr>
      </p:pic>
      <p:sp>
        <p:nvSpPr>
          <p:cNvPr id="19" name="Rektangel 18"/>
          <p:cNvSpPr/>
          <p:nvPr/>
        </p:nvSpPr>
        <p:spPr>
          <a:xfrm>
            <a:off x="353400" y="5664011"/>
            <a:ext cx="16255999" cy="3139624"/>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3600" b="1" dirty="0" smtClean="0">
                <a:solidFill>
                  <a:schemeClr val="tx1">
                    <a:lumMod val="85000"/>
                    <a:lumOff val="15000"/>
                  </a:schemeClr>
                </a:solidFill>
                <a:latin typeface="Myriad Web Pro" pitchFamily="34" charset="0"/>
                <a:cs typeface="Aharoni" pitchFamily="2" charset="-79"/>
              </a:rPr>
              <a:t>www.Flixabout.dk</a:t>
            </a:r>
          </a:p>
        </p:txBody>
      </p:sp>
      <p:sp>
        <p:nvSpPr>
          <p:cNvPr id="15369" name="Text Box 8"/>
          <p:cNvSpPr txBox="1">
            <a:spLocks noChangeArrowheads="1"/>
          </p:cNvSpPr>
          <p:nvPr/>
        </p:nvSpPr>
        <p:spPr bwMode="auto">
          <a:xfrm>
            <a:off x="930912" y="1112755"/>
            <a:ext cx="15069827" cy="1200329"/>
          </a:xfrm>
          <a:prstGeom prst="rect">
            <a:avLst/>
          </a:prstGeom>
          <a:noFill/>
          <a:ln w="9525">
            <a:noFill/>
            <a:miter lim="800000"/>
            <a:headEnd/>
            <a:tailEnd/>
          </a:ln>
        </p:spPr>
        <p:txBody>
          <a:bodyPr wrap="square">
            <a:spAutoFit/>
          </a:bodyPr>
          <a:lstStyle/>
          <a:p>
            <a:pPr defTabSz="914400">
              <a:spcBef>
                <a:spcPct val="50000"/>
              </a:spcBef>
            </a:pPr>
            <a:r>
              <a:rPr lang="da-DK" sz="7200" b="1" dirty="0" smtClean="0">
                <a:solidFill>
                  <a:schemeClr val="tx1">
                    <a:lumMod val="85000"/>
                    <a:lumOff val="15000"/>
                  </a:schemeClr>
                </a:solidFill>
                <a:latin typeface="Arial Black" pitchFamily="34" charset="0"/>
              </a:rPr>
              <a:t>The 4Ps of innovation space</a:t>
            </a:r>
            <a:endParaRPr lang="da-DK" sz="7200" b="1" dirty="0">
              <a:solidFill>
                <a:schemeClr val="tx1">
                  <a:lumMod val="85000"/>
                  <a:lumOff val="15000"/>
                </a:schemeClr>
              </a:solidFill>
              <a:latin typeface="Arial Black" pitchFamily="34" charset="0"/>
            </a:endParaRPr>
          </a:p>
        </p:txBody>
      </p:sp>
      <p:grpSp>
        <p:nvGrpSpPr>
          <p:cNvPr id="11" name="Gruppe 10"/>
          <p:cNvGrpSpPr/>
          <p:nvPr/>
        </p:nvGrpSpPr>
        <p:grpSpPr>
          <a:xfrm>
            <a:off x="2304614" y="5155464"/>
            <a:ext cx="9822301" cy="2854779"/>
            <a:chOff x="756039" y="4906074"/>
            <a:chExt cx="9822301" cy="2854779"/>
          </a:xfrm>
        </p:grpSpPr>
        <p:sp>
          <p:nvSpPr>
            <p:cNvPr id="12" name="Tekstboks 9"/>
            <p:cNvSpPr txBox="1">
              <a:spLocks noChangeArrowheads="1"/>
            </p:cNvSpPr>
            <p:nvPr/>
          </p:nvSpPr>
          <p:spPr bwMode="auto">
            <a:xfrm>
              <a:off x="756039" y="4906074"/>
              <a:ext cx="9805676" cy="1200329"/>
            </a:xfrm>
            <a:prstGeom prst="rect">
              <a:avLst/>
            </a:prstGeom>
            <a:noFill/>
            <a:ln w="9525">
              <a:noFill/>
              <a:miter lim="800000"/>
              <a:headEnd/>
              <a:tailEnd/>
            </a:ln>
          </p:spPr>
          <p:txBody>
            <a:bodyPr>
              <a:spAutoFit/>
            </a:bodyPr>
            <a:lstStyle/>
            <a:p>
              <a:r>
                <a:rPr lang="da-DK" sz="7200" dirty="0" smtClean="0">
                  <a:solidFill>
                    <a:srgbClr val="9BBB59"/>
                  </a:solidFill>
                  <a:latin typeface="Aharoni" pitchFamily="2" charset="-79"/>
                  <a:cs typeface="Aharoni" pitchFamily="2" charset="-79"/>
                </a:rPr>
                <a:t>Joe</a:t>
              </a:r>
              <a:endParaRPr lang="da-DK" sz="7200" dirty="0">
                <a:solidFill>
                  <a:srgbClr val="9BBB59"/>
                </a:solidFill>
                <a:latin typeface="Aharoni" pitchFamily="2" charset="-79"/>
                <a:cs typeface="Aharoni" pitchFamily="2" charset="-79"/>
              </a:endParaRPr>
            </a:p>
          </p:txBody>
        </p:sp>
        <p:sp>
          <p:nvSpPr>
            <p:cNvPr id="13" name="Tekstboks 10"/>
            <p:cNvSpPr txBox="1">
              <a:spLocks noChangeArrowheads="1"/>
            </p:cNvSpPr>
            <p:nvPr/>
          </p:nvSpPr>
          <p:spPr bwMode="auto">
            <a:xfrm>
              <a:off x="772664" y="5720024"/>
              <a:ext cx="9805676" cy="1200329"/>
            </a:xfrm>
            <a:prstGeom prst="rect">
              <a:avLst/>
            </a:prstGeom>
            <a:noFill/>
            <a:ln w="9525">
              <a:noFill/>
              <a:miter lim="800000"/>
              <a:headEnd/>
              <a:tailEnd/>
            </a:ln>
          </p:spPr>
          <p:txBody>
            <a:bodyPr>
              <a:spAutoFit/>
            </a:bodyPr>
            <a:lstStyle/>
            <a:p>
              <a:r>
                <a:rPr lang="da-DK" sz="7200" dirty="0" err="1" smtClean="0">
                  <a:solidFill>
                    <a:srgbClr val="7F7F7F"/>
                  </a:solidFill>
                  <a:latin typeface="Aharoni"/>
                  <a:ea typeface="Aharoni"/>
                  <a:cs typeface="Aharoni"/>
                </a:rPr>
                <a:t>Tidd</a:t>
              </a:r>
              <a:endParaRPr lang="da-DK" sz="7200" dirty="0">
                <a:latin typeface="Calibri" pitchFamily="34" charset="0"/>
              </a:endParaRPr>
            </a:p>
          </p:txBody>
        </p:sp>
        <p:sp>
          <p:nvSpPr>
            <p:cNvPr id="14" name="Tekstboks 11"/>
            <p:cNvSpPr txBox="1">
              <a:spLocks noChangeArrowheads="1"/>
            </p:cNvSpPr>
            <p:nvPr/>
          </p:nvSpPr>
          <p:spPr bwMode="auto">
            <a:xfrm>
              <a:off x="772664" y="6683635"/>
              <a:ext cx="9574275"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of </a:t>
              </a:r>
              <a:r>
                <a:rPr lang="nb-NO" sz="3200" b="1" dirty="0" smtClean="0">
                  <a:solidFill>
                    <a:schemeClr val="tx1">
                      <a:lumMod val="65000"/>
                      <a:lumOff val="35000"/>
                    </a:schemeClr>
                  </a:solidFill>
                </a:rPr>
                <a:t>technology and innovation management</a:t>
              </a:r>
            </a:p>
            <a:p>
              <a:r>
                <a:rPr lang="nb-NO" sz="3200" b="1" dirty="0">
                  <a:solidFill>
                    <a:schemeClr val="tx1">
                      <a:lumMod val="65000"/>
                      <a:lumOff val="35000"/>
                    </a:schemeClr>
                  </a:solidFill>
                </a:rPr>
                <a:t>Exeter University, UK </a:t>
              </a:r>
              <a:r>
                <a:rPr lang="nb-NO" sz="3200" dirty="0" smtClean="0"/>
                <a:t> </a:t>
              </a:r>
              <a:endParaRPr lang="da-DK" sz="3200" b="1" dirty="0">
                <a:latin typeface="Calibri" pitchFamily="34" charset="0"/>
              </a:endParaRPr>
            </a:p>
          </p:txBody>
        </p:sp>
      </p:grpSp>
      <p:grpSp>
        <p:nvGrpSpPr>
          <p:cNvPr id="15" name="Gruppe 14"/>
          <p:cNvGrpSpPr/>
          <p:nvPr/>
        </p:nvGrpSpPr>
        <p:grpSpPr>
          <a:xfrm>
            <a:off x="2266513" y="2300685"/>
            <a:ext cx="9827151" cy="2854779"/>
            <a:chOff x="734564" y="5096574"/>
            <a:chExt cx="9827151" cy="2854779"/>
          </a:xfrm>
        </p:grpSpPr>
        <p:sp>
          <p:nvSpPr>
            <p:cNvPr id="16" name="Tekstboks 15"/>
            <p:cNvSpPr txBox="1">
              <a:spLocks noChangeArrowheads="1"/>
            </p:cNvSpPr>
            <p:nvPr/>
          </p:nvSpPr>
          <p:spPr bwMode="auto">
            <a:xfrm>
              <a:off x="756039" y="5096574"/>
              <a:ext cx="9805676" cy="1200329"/>
            </a:xfrm>
            <a:prstGeom prst="rect">
              <a:avLst/>
            </a:prstGeom>
            <a:noFill/>
            <a:ln w="9525">
              <a:noFill/>
              <a:miter lim="800000"/>
              <a:headEnd/>
              <a:tailEnd/>
            </a:ln>
          </p:spPr>
          <p:txBody>
            <a:bodyPr>
              <a:spAutoFit/>
            </a:bodyPr>
            <a:lstStyle/>
            <a:p>
              <a:r>
                <a:rPr lang="da-DK" sz="7200" dirty="0" smtClean="0">
                  <a:solidFill>
                    <a:srgbClr val="9BBB59"/>
                  </a:solidFill>
                  <a:latin typeface="Aharoni" pitchFamily="2" charset="-79"/>
                  <a:cs typeface="Aharoni" pitchFamily="2" charset="-79"/>
                </a:rPr>
                <a:t>John</a:t>
              </a:r>
              <a:endParaRPr lang="da-DK" sz="7200" dirty="0">
                <a:solidFill>
                  <a:srgbClr val="9BBB59"/>
                </a:solidFill>
                <a:latin typeface="Aharoni" pitchFamily="2" charset="-79"/>
                <a:cs typeface="Aharoni" pitchFamily="2" charset="-79"/>
              </a:endParaRPr>
            </a:p>
          </p:txBody>
        </p:sp>
        <p:sp>
          <p:nvSpPr>
            <p:cNvPr id="17" name="Tekstboks 16"/>
            <p:cNvSpPr txBox="1">
              <a:spLocks noChangeArrowheads="1"/>
            </p:cNvSpPr>
            <p:nvPr/>
          </p:nvSpPr>
          <p:spPr bwMode="auto">
            <a:xfrm>
              <a:off x="734564" y="5910524"/>
              <a:ext cx="9805676" cy="1200329"/>
            </a:xfrm>
            <a:prstGeom prst="rect">
              <a:avLst/>
            </a:prstGeom>
            <a:noFill/>
            <a:ln w="9525">
              <a:noFill/>
              <a:miter lim="800000"/>
              <a:headEnd/>
              <a:tailEnd/>
            </a:ln>
          </p:spPr>
          <p:txBody>
            <a:bodyPr>
              <a:spAutoFit/>
            </a:bodyPr>
            <a:lstStyle/>
            <a:p>
              <a:r>
                <a:rPr lang="da-DK" sz="7200" dirty="0" err="1" smtClean="0">
                  <a:solidFill>
                    <a:srgbClr val="7F7F7F"/>
                  </a:solidFill>
                  <a:latin typeface="Aharoni"/>
                  <a:ea typeface="Aharoni"/>
                  <a:cs typeface="Aharoni"/>
                </a:rPr>
                <a:t>Bessant</a:t>
              </a:r>
              <a:endParaRPr lang="da-DK" sz="7200" dirty="0">
                <a:latin typeface="Calibri" pitchFamily="34" charset="0"/>
              </a:endParaRPr>
            </a:p>
          </p:txBody>
        </p:sp>
        <p:sp>
          <p:nvSpPr>
            <p:cNvPr id="18" name="Tekstboks 17"/>
            <p:cNvSpPr txBox="1">
              <a:spLocks noChangeArrowheads="1"/>
            </p:cNvSpPr>
            <p:nvPr/>
          </p:nvSpPr>
          <p:spPr bwMode="auto">
            <a:xfrm>
              <a:off x="772665" y="6874135"/>
              <a:ext cx="8270894" cy="1077218"/>
            </a:xfrm>
            <a:prstGeom prst="rect">
              <a:avLst/>
            </a:prstGeom>
            <a:noFill/>
            <a:ln w="9525">
              <a:noFill/>
              <a:miter lim="800000"/>
              <a:headEnd/>
              <a:tailEnd/>
            </a:ln>
          </p:spPr>
          <p:txBody>
            <a:bodyPr>
              <a:spAutoFit/>
            </a:bodyPr>
            <a:lstStyle/>
            <a:p>
              <a:r>
                <a:rPr lang="nb-NO" sz="3200" b="1" dirty="0" smtClean="0">
                  <a:solidFill>
                    <a:schemeClr val="tx1">
                      <a:lumMod val="65000"/>
                      <a:lumOff val="35000"/>
                    </a:schemeClr>
                  </a:solidFill>
                </a:rPr>
                <a:t>Professor of  Innovation and Entrepreneurship</a:t>
              </a:r>
            </a:p>
            <a:p>
              <a:r>
                <a:rPr lang="nb-NO" sz="3200" b="1" dirty="0" smtClean="0">
                  <a:solidFill>
                    <a:schemeClr val="tx1">
                      <a:lumMod val="65000"/>
                      <a:lumOff val="35000"/>
                    </a:schemeClr>
                  </a:solidFill>
                </a:rPr>
                <a:t>Exeter University, UK</a:t>
              </a:r>
              <a:endParaRPr lang="da-DK" sz="3200" b="1" dirty="0">
                <a:latin typeface="Calibri" pitchFamily="34" charset="0"/>
              </a:endParaRPr>
            </a:p>
          </p:txBody>
        </p:sp>
      </p:grpSp>
    </p:spTree>
    <p:extLst>
      <p:ext uri="{BB962C8B-B14F-4D97-AF65-F5344CB8AC3E}">
        <p14:creationId xmlns:p14="http://schemas.microsoft.com/office/powerpoint/2010/main" val="3397542826"/>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e 6"/>
          <p:cNvGrpSpPr/>
          <p:nvPr/>
        </p:nvGrpSpPr>
        <p:grpSpPr>
          <a:xfrm>
            <a:off x="73521" y="190953"/>
            <a:ext cx="10525811" cy="8802796"/>
            <a:chOff x="-1464" y="190953"/>
            <a:chExt cx="10735480" cy="8802796"/>
          </a:xfrm>
        </p:grpSpPr>
        <p:sp>
          <p:nvSpPr>
            <p:cNvPr id="14" name="Ellipse 13"/>
            <p:cNvSpPr/>
            <p:nvPr/>
          </p:nvSpPr>
          <p:spPr>
            <a:xfrm>
              <a:off x="1640500" y="950684"/>
              <a:ext cx="7500055" cy="7500055"/>
            </a:xfrm>
            <a:prstGeom prst="ellipse">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Ellipse 1"/>
            <p:cNvSpPr/>
            <p:nvPr/>
          </p:nvSpPr>
          <p:spPr>
            <a:xfrm>
              <a:off x="1700424" y="1013348"/>
              <a:ext cx="7385539" cy="7385539"/>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Rektangel 2"/>
            <p:cNvSpPr/>
            <p:nvPr/>
          </p:nvSpPr>
          <p:spPr>
            <a:xfrm>
              <a:off x="4201162" y="190953"/>
              <a:ext cx="2384061" cy="830997"/>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PARADIGM</a:t>
              </a:r>
            </a:p>
            <a:p>
              <a:r>
                <a:rPr lang="da-DK" b="1" dirty="0" smtClean="0">
                  <a:solidFill>
                    <a:srgbClr val="D53627"/>
                  </a:solidFill>
                  <a:latin typeface="Myriad Web Pro" pitchFamily="34" charset="0"/>
                  <a:cs typeface="Aharoni" pitchFamily="2" charset="-79"/>
                </a:rPr>
                <a:t>(Mental Model)</a:t>
              </a:r>
              <a:endParaRPr lang="da-DK" b="1" dirty="0">
                <a:solidFill>
                  <a:srgbClr val="D53627"/>
                </a:solidFill>
                <a:latin typeface="Myriad Web Pro" pitchFamily="34" charset="0"/>
                <a:cs typeface="Aharoni" pitchFamily="2" charset="-79"/>
              </a:endParaRPr>
            </a:p>
          </p:txBody>
        </p:sp>
        <p:sp>
          <p:nvSpPr>
            <p:cNvPr id="4" name="Ellipse 3"/>
            <p:cNvSpPr/>
            <p:nvPr/>
          </p:nvSpPr>
          <p:spPr>
            <a:xfrm>
              <a:off x="4403028" y="3779138"/>
              <a:ext cx="1975751" cy="1856096"/>
            </a:xfrm>
            <a:prstGeom prst="ellipse">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rIns="72000" rtlCol="0" anchor="ctr"/>
            <a:lstStyle/>
            <a:p>
              <a:pPr algn="ctr"/>
              <a:r>
                <a:rPr lang="da-DK" sz="2200" b="1" dirty="0">
                  <a:solidFill>
                    <a:schemeClr val="bg1"/>
                  </a:solidFill>
                  <a:latin typeface="Myriad Web Pro" pitchFamily="34" charset="0"/>
                  <a:cs typeface="Aharoni" pitchFamily="2" charset="-79"/>
                </a:rPr>
                <a:t>INNOVATION</a:t>
              </a:r>
            </a:p>
          </p:txBody>
        </p:sp>
        <p:cxnSp>
          <p:nvCxnSpPr>
            <p:cNvPr id="6" name="Lige pilforbindelse 5"/>
            <p:cNvCxnSpPr/>
            <p:nvPr/>
          </p:nvCxnSpPr>
          <p:spPr>
            <a:xfrm flipH="1">
              <a:off x="5380860" y="1131471"/>
              <a:ext cx="1" cy="2579427"/>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Lige pilforbindelse 44"/>
            <p:cNvCxnSpPr/>
            <p:nvPr/>
          </p:nvCxnSpPr>
          <p:spPr>
            <a:xfrm rot="10800000" flipH="1">
              <a:off x="5383132" y="5719471"/>
              <a:ext cx="1" cy="2579427"/>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Lige pilforbindelse 46"/>
            <p:cNvCxnSpPr/>
            <p:nvPr/>
          </p:nvCxnSpPr>
          <p:spPr>
            <a:xfrm flipV="1">
              <a:off x="6474315" y="4687068"/>
              <a:ext cx="2529760" cy="20118"/>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Lige pilforbindelse 47"/>
            <p:cNvCxnSpPr/>
            <p:nvPr/>
          </p:nvCxnSpPr>
          <p:spPr>
            <a:xfrm rot="10800000" flipV="1">
              <a:off x="1743575" y="4689340"/>
              <a:ext cx="2529760" cy="20118"/>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Rektangel 48"/>
            <p:cNvSpPr/>
            <p:nvPr/>
          </p:nvSpPr>
          <p:spPr>
            <a:xfrm>
              <a:off x="-1464" y="4374773"/>
              <a:ext cx="1723548" cy="461665"/>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PROCESS</a:t>
              </a:r>
            </a:p>
          </p:txBody>
        </p:sp>
        <p:sp>
          <p:nvSpPr>
            <p:cNvPr id="50" name="Rektangel 49"/>
            <p:cNvSpPr/>
            <p:nvPr/>
          </p:nvSpPr>
          <p:spPr>
            <a:xfrm>
              <a:off x="9148261" y="4366630"/>
              <a:ext cx="1585755" cy="830997"/>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PRODUCT</a:t>
              </a:r>
            </a:p>
            <a:p>
              <a:pPr algn="ctr"/>
              <a:r>
                <a:rPr lang="da-DK" b="1" dirty="0" smtClean="0">
                  <a:solidFill>
                    <a:srgbClr val="D53627"/>
                  </a:solidFill>
                  <a:latin typeface="Myriad Web Pro" pitchFamily="34" charset="0"/>
                  <a:cs typeface="Aharoni" pitchFamily="2" charset="-79"/>
                </a:rPr>
                <a:t>(SERVICE)</a:t>
              </a:r>
            </a:p>
          </p:txBody>
        </p:sp>
        <p:sp>
          <p:nvSpPr>
            <p:cNvPr id="51" name="Rektangel 50"/>
            <p:cNvSpPr/>
            <p:nvPr/>
          </p:nvSpPr>
          <p:spPr>
            <a:xfrm>
              <a:off x="4596831" y="8532084"/>
              <a:ext cx="1568058" cy="461665"/>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POSITION</a:t>
              </a:r>
            </a:p>
          </p:txBody>
        </p:sp>
        <p:sp>
          <p:nvSpPr>
            <p:cNvPr id="52" name="Rektangel 51"/>
            <p:cNvSpPr/>
            <p:nvPr/>
          </p:nvSpPr>
          <p:spPr>
            <a:xfrm>
              <a:off x="6274914" y="4815485"/>
              <a:ext cx="2830398" cy="400110"/>
            </a:xfrm>
            <a:prstGeom prst="rect">
              <a:avLst/>
            </a:prstGeom>
          </p:spPr>
          <p:txBody>
            <a:bodyPr wrap="none">
              <a:spAutoFit/>
            </a:bodyPr>
            <a:lstStyle/>
            <a:p>
              <a:pPr algn="ctr"/>
              <a:r>
                <a:rPr lang="da-DK" sz="2000" b="1" dirty="0" smtClean="0">
                  <a:solidFill>
                    <a:srgbClr val="77933C"/>
                  </a:solidFill>
                  <a:latin typeface="Myriad Web Pro" pitchFamily="34" charset="0"/>
                  <a:cs typeface="Aharoni" pitchFamily="2" charset="-79"/>
                </a:rPr>
                <a:t>Incremental… </a:t>
              </a:r>
              <a:r>
                <a:rPr lang="da-DK" sz="2000" b="1" dirty="0" smtClean="0">
                  <a:solidFill>
                    <a:srgbClr val="D53627"/>
                  </a:solidFill>
                  <a:latin typeface="Myriad Web Pro" pitchFamily="34" charset="0"/>
                  <a:cs typeface="Aharoni" pitchFamily="2" charset="-79"/>
                </a:rPr>
                <a:t>radical</a:t>
              </a:r>
            </a:p>
          </p:txBody>
        </p:sp>
        <p:sp>
          <p:nvSpPr>
            <p:cNvPr id="53" name="Rektangel 52"/>
            <p:cNvSpPr/>
            <p:nvPr/>
          </p:nvSpPr>
          <p:spPr>
            <a:xfrm>
              <a:off x="1617210" y="4804109"/>
              <a:ext cx="2885986" cy="400110"/>
            </a:xfrm>
            <a:prstGeom prst="rect">
              <a:avLst/>
            </a:prstGeom>
          </p:spPr>
          <p:txBody>
            <a:bodyPr wrap="none">
              <a:spAutoFit/>
            </a:bodyPr>
            <a:lstStyle/>
            <a:p>
              <a:pPr algn="ctr"/>
              <a:r>
                <a:rPr lang="da-DK" sz="2000" b="1" dirty="0" smtClean="0">
                  <a:solidFill>
                    <a:srgbClr val="D53627"/>
                  </a:solidFill>
                  <a:latin typeface="Myriad Web Pro" pitchFamily="34" charset="0"/>
                  <a:cs typeface="Aharoni" pitchFamily="2" charset="-79"/>
                </a:rPr>
                <a:t>Radical</a:t>
              </a:r>
              <a:r>
                <a:rPr lang="da-DK" sz="1800" b="1" dirty="0" smtClean="0">
                  <a:solidFill>
                    <a:schemeClr val="bg1"/>
                  </a:solidFill>
                  <a:latin typeface="Myriad Web Pro" pitchFamily="34" charset="0"/>
                  <a:cs typeface="Aharoni" pitchFamily="2" charset="-79"/>
                </a:rPr>
                <a:t> </a:t>
              </a:r>
              <a:r>
                <a:rPr lang="da-DK" sz="1800" b="1" dirty="0" smtClean="0">
                  <a:solidFill>
                    <a:srgbClr val="77933C"/>
                  </a:solidFill>
                  <a:latin typeface="Myriad Web Pro" pitchFamily="34" charset="0"/>
                  <a:cs typeface="Aharoni" pitchFamily="2" charset="-79"/>
                </a:rPr>
                <a:t>…</a:t>
              </a:r>
              <a:r>
                <a:rPr lang="da-DK" sz="2000" b="1" dirty="0" smtClean="0">
                  <a:solidFill>
                    <a:srgbClr val="77933C"/>
                  </a:solidFill>
                  <a:latin typeface="Myriad Web Pro" pitchFamily="34" charset="0"/>
                  <a:cs typeface="Aharoni" pitchFamily="2" charset="-79"/>
                </a:rPr>
                <a:t>incremental</a:t>
              </a:r>
              <a:endParaRPr lang="da-DK" sz="1800" b="1" dirty="0" smtClean="0">
                <a:solidFill>
                  <a:schemeClr val="bg1"/>
                </a:solidFill>
                <a:latin typeface="Myriad Web Pro" pitchFamily="34" charset="0"/>
                <a:cs typeface="Aharoni" pitchFamily="2" charset="-79"/>
              </a:endParaRPr>
            </a:p>
          </p:txBody>
        </p:sp>
        <p:sp>
          <p:nvSpPr>
            <p:cNvPr id="54" name="Rektangel 53"/>
            <p:cNvSpPr/>
            <p:nvPr/>
          </p:nvSpPr>
          <p:spPr>
            <a:xfrm rot="16200000">
              <a:off x="4305642" y="6787924"/>
              <a:ext cx="2699778" cy="408080"/>
            </a:xfrm>
            <a:prstGeom prst="rect">
              <a:avLst/>
            </a:prstGeom>
          </p:spPr>
          <p:txBody>
            <a:bodyPr wrap="none">
              <a:spAutoFit/>
            </a:bodyPr>
            <a:lstStyle/>
            <a:p>
              <a:pPr algn="ctr"/>
              <a:r>
                <a:rPr lang="da-DK" sz="1800" b="1" dirty="0" smtClean="0">
                  <a:solidFill>
                    <a:srgbClr val="D53627"/>
                  </a:solidFill>
                  <a:latin typeface="Myriad Web Pro" pitchFamily="34" charset="0"/>
                  <a:cs typeface="Aharoni" pitchFamily="2" charset="-79"/>
                </a:rPr>
                <a:t>Radical</a:t>
              </a:r>
              <a:r>
                <a:rPr lang="da-DK" sz="2000" b="1" dirty="0" smtClean="0">
                  <a:solidFill>
                    <a:srgbClr val="77933C"/>
                  </a:solidFill>
                  <a:latin typeface="Myriad Web Pro" pitchFamily="34" charset="0"/>
                  <a:cs typeface="Aharoni" pitchFamily="2" charset="-79"/>
                </a:rPr>
                <a:t>…incremental</a:t>
              </a:r>
              <a:endParaRPr lang="da-DK" sz="1800" b="1" dirty="0" smtClean="0">
                <a:solidFill>
                  <a:schemeClr val="bg1"/>
                </a:solidFill>
                <a:latin typeface="Myriad Web Pro" pitchFamily="34" charset="0"/>
                <a:cs typeface="Aharoni" pitchFamily="2" charset="-79"/>
              </a:endParaRPr>
            </a:p>
          </p:txBody>
        </p:sp>
        <p:sp>
          <p:nvSpPr>
            <p:cNvPr id="55" name="Rektangel 54"/>
            <p:cNvSpPr/>
            <p:nvPr/>
          </p:nvSpPr>
          <p:spPr>
            <a:xfrm rot="16200000">
              <a:off x="4305509" y="2163524"/>
              <a:ext cx="2704588" cy="408080"/>
            </a:xfrm>
            <a:prstGeom prst="rect">
              <a:avLst/>
            </a:prstGeom>
          </p:spPr>
          <p:txBody>
            <a:bodyPr wrap="none">
              <a:spAutoFit/>
            </a:bodyPr>
            <a:lstStyle/>
            <a:p>
              <a:pPr algn="ctr"/>
              <a:r>
                <a:rPr lang="da-DK" sz="2000" b="1" dirty="0" smtClean="0">
                  <a:solidFill>
                    <a:srgbClr val="77933C"/>
                  </a:solidFill>
                  <a:latin typeface="Myriad Web Pro" pitchFamily="34" charset="0"/>
                  <a:cs typeface="Aharoni" pitchFamily="2" charset="-79"/>
                </a:rPr>
                <a:t>incremental…</a:t>
              </a:r>
              <a:r>
                <a:rPr lang="da-DK" sz="2000" b="1" dirty="0" smtClean="0">
                  <a:solidFill>
                    <a:srgbClr val="D53627"/>
                  </a:solidFill>
                  <a:latin typeface="Myriad Web Pro" pitchFamily="34" charset="0"/>
                  <a:cs typeface="Aharoni" pitchFamily="2" charset="-79"/>
                </a:rPr>
                <a:t>radical</a:t>
              </a:r>
              <a:endParaRPr lang="da-DK" sz="1800" b="1" dirty="0" smtClean="0">
                <a:solidFill>
                  <a:srgbClr val="D53627"/>
                </a:solidFill>
                <a:latin typeface="Myriad Web Pro" pitchFamily="34" charset="0"/>
                <a:cs typeface="Aharoni" pitchFamily="2" charset="-79"/>
              </a:endParaRPr>
            </a:p>
          </p:txBody>
        </p:sp>
      </p:grpSp>
      <p:sp>
        <p:nvSpPr>
          <p:cNvPr id="19" name="Rektangel 18"/>
          <p:cNvSpPr/>
          <p:nvPr/>
        </p:nvSpPr>
        <p:spPr>
          <a:xfrm>
            <a:off x="10713493" y="945566"/>
            <a:ext cx="5542507" cy="862077"/>
          </a:xfrm>
          <a:prstGeom prst="rect">
            <a:avLst/>
          </a:prstGeom>
        </p:spPr>
        <p:txBody>
          <a:bodyPr wrap="square" lIns="122222" tIns="61110" rIns="122222" bIns="61110">
            <a:spAutoFit/>
          </a:bodyPr>
          <a:lstStyle/>
          <a:p>
            <a:r>
              <a:rPr lang="da-DK" sz="4800" b="1" dirty="0" smtClean="0">
                <a:solidFill>
                  <a:schemeClr val="tx1">
                    <a:lumMod val="85000"/>
                    <a:lumOff val="15000"/>
                  </a:schemeClr>
                </a:solidFill>
                <a:latin typeface="Arial" pitchFamily="34" charset="0"/>
                <a:cs typeface="Arial" pitchFamily="34" charset="0"/>
              </a:rPr>
              <a:t>Innovation</a:t>
            </a:r>
            <a:endParaRPr lang="da-DK" sz="4800" b="1" dirty="0">
              <a:solidFill>
                <a:schemeClr val="tx1">
                  <a:lumMod val="85000"/>
                  <a:lumOff val="15000"/>
                </a:schemeClr>
              </a:solidFill>
              <a:latin typeface="Arial" pitchFamily="34" charset="0"/>
              <a:cs typeface="Arial" pitchFamily="34" charset="0"/>
            </a:endParaRPr>
          </a:p>
        </p:txBody>
      </p:sp>
      <p:pic>
        <p:nvPicPr>
          <p:cNvPr id="20" name="Billede 19"/>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392260791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uppe 6"/>
          <p:cNvGrpSpPr/>
          <p:nvPr/>
        </p:nvGrpSpPr>
        <p:grpSpPr>
          <a:xfrm>
            <a:off x="73521" y="190953"/>
            <a:ext cx="10525811" cy="8802796"/>
            <a:chOff x="-1464" y="190953"/>
            <a:chExt cx="10735480" cy="8802796"/>
          </a:xfrm>
        </p:grpSpPr>
        <p:sp>
          <p:nvSpPr>
            <p:cNvPr id="26" name="Ellipse 13"/>
            <p:cNvSpPr/>
            <p:nvPr/>
          </p:nvSpPr>
          <p:spPr>
            <a:xfrm>
              <a:off x="1640500" y="950684"/>
              <a:ext cx="7500055" cy="7500055"/>
            </a:xfrm>
            <a:prstGeom prst="ellipse">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Ellipse 1"/>
            <p:cNvSpPr/>
            <p:nvPr/>
          </p:nvSpPr>
          <p:spPr>
            <a:xfrm>
              <a:off x="1700424" y="1013348"/>
              <a:ext cx="7385539" cy="7385539"/>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Rektangel 2"/>
            <p:cNvSpPr/>
            <p:nvPr/>
          </p:nvSpPr>
          <p:spPr>
            <a:xfrm>
              <a:off x="4201162" y="190953"/>
              <a:ext cx="2384061" cy="830997"/>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PARADIGM</a:t>
              </a:r>
            </a:p>
            <a:p>
              <a:r>
                <a:rPr lang="da-DK" b="1" dirty="0" smtClean="0">
                  <a:solidFill>
                    <a:srgbClr val="D53627"/>
                  </a:solidFill>
                  <a:latin typeface="Myriad Web Pro" pitchFamily="34" charset="0"/>
                  <a:cs typeface="Aharoni" pitchFamily="2" charset="-79"/>
                </a:rPr>
                <a:t>(Mental Model)</a:t>
              </a:r>
              <a:endParaRPr lang="da-DK" b="1" dirty="0">
                <a:solidFill>
                  <a:srgbClr val="D53627"/>
                </a:solidFill>
                <a:latin typeface="Myriad Web Pro" pitchFamily="34" charset="0"/>
                <a:cs typeface="Aharoni" pitchFamily="2" charset="-79"/>
              </a:endParaRPr>
            </a:p>
          </p:txBody>
        </p:sp>
        <p:sp>
          <p:nvSpPr>
            <p:cNvPr id="29" name="Ellipse 3"/>
            <p:cNvSpPr/>
            <p:nvPr/>
          </p:nvSpPr>
          <p:spPr>
            <a:xfrm>
              <a:off x="4403028" y="3779138"/>
              <a:ext cx="1975751" cy="1856096"/>
            </a:xfrm>
            <a:prstGeom prst="ellipse">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rIns="72000" rtlCol="0" anchor="ctr"/>
            <a:lstStyle/>
            <a:p>
              <a:pPr algn="ctr"/>
              <a:r>
                <a:rPr lang="da-DK" sz="2200" b="1" dirty="0">
                  <a:solidFill>
                    <a:schemeClr val="bg1"/>
                  </a:solidFill>
                  <a:latin typeface="Myriad Web Pro" pitchFamily="34" charset="0"/>
                  <a:cs typeface="Aharoni" pitchFamily="2" charset="-79"/>
                </a:rPr>
                <a:t>INNOVATION</a:t>
              </a:r>
            </a:p>
          </p:txBody>
        </p:sp>
        <p:cxnSp>
          <p:nvCxnSpPr>
            <p:cNvPr id="30" name="Lige pilforbindelse 5"/>
            <p:cNvCxnSpPr/>
            <p:nvPr/>
          </p:nvCxnSpPr>
          <p:spPr>
            <a:xfrm flipH="1">
              <a:off x="5380860" y="1131471"/>
              <a:ext cx="1" cy="2579427"/>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Lige pilforbindelse 44"/>
            <p:cNvCxnSpPr/>
            <p:nvPr/>
          </p:nvCxnSpPr>
          <p:spPr>
            <a:xfrm rot="10800000" flipH="1">
              <a:off x="5383132" y="5719471"/>
              <a:ext cx="1" cy="2579427"/>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46"/>
            <p:cNvCxnSpPr/>
            <p:nvPr/>
          </p:nvCxnSpPr>
          <p:spPr>
            <a:xfrm flipV="1">
              <a:off x="6474315" y="4687068"/>
              <a:ext cx="2529760" cy="20118"/>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Lige pilforbindelse 47"/>
            <p:cNvCxnSpPr/>
            <p:nvPr/>
          </p:nvCxnSpPr>
          <p:spPr>
            <a:xfrm rot="10800000" flipV="1">
              <a:off x="1743575" y="4689340"/>
              <a:ext cx="2529760" cy="20118"/>
            </a:xfrm>
            <a:prstGeom prst="straightConnector1">
              <a:avLst/>
            </a:prstGeom>
            <a:ln w="92075" cap="rnd" cmpd="sng">
              <a:gradFill flip="none" rotWithShape="1">
                <a:gsLst>
                  <a:gs pos="0">
                    <a:srgbClr val="92D050"/>
                  </a:gs>
                  <a:gs pos="45000">
                    <a:srgbClr val="FF7A00"/>
                  </a:gs>
                  <a:gs pos="70000">
                    <a:srgbClr val="FF0300"/>
                  </a:gs>
                  <a:gs pos="100000">
                    <a:srgbClr val="4D0808"/>
                  </a:gs>
                </a:gsLst>
                <a:path path="circle">
                  <a:fillToRect t="100000" r="100000"/>
                </a:path>
                <a:tileRect l="-100000" b="-100000"/>
              </a:gradFill>
              <a:beve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Rektangel 48"/>
            <p:cNvSpPr/>
            <p:nvPr/>
          </p:nvSpPr>
          <p:spPr>
            <a:xfrm>
              <a:off x="-1464" y="4374773"/>
              <a:ext cx="1723548" cy="461665"/>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PROCESS</a:t>
              </a:r>
            </a:p>
          </p:txBody>
        </p:sp>
        <p:sp>
          <p:nvSpPr>
            <p:cNvPr id="35" name="Rektangel 49"/>
            <p:cNvSpPr/>
            <p:nvPr/>
          </p:nvSpPr>
          <p:spPr>
            <a:xfrm>
              <a:off x="9148261" y="4366630"/>
              <a:ext cx="1585755" cy="830997"/>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PRODUCT</a:t>
              </a:r>
            </a:p>
            <a:p>
              <a:pPr algn="ctr"/>
              <a:r>
                <a:rPr lang="da-DK" b="1" dirty="0" smtClean="0">
                  <a:solidFill>
                    <a:srgbClr val="D53627"/>
                  </a:solidFill>
                  <a:latin typeface="Myriad Web Pro" pitchFamily="34" charset="0"/>
                  <a:cs typeface="Aharoni" pitchFamily="2" charset="-79"/>
                </a:rPr>
                <a:t>(SERVICE)</a:t>
              </a:r>
            </a:p>
          </p:txBody>
        </p:sp>
        <p:sp>
          <p:nvSpPr>
            <p:cNvPr id="36" name="Rektangel 50"/>
            <p:cNvSpPr/>
            <p:nvPr/>
          </p:nvSpPr>
          <p:spPr>
            <a:xfrm>
              <a:off x="4596831" y="8532084"/>
              <a:ext cx="1568058" cy="461665"/>
            </a:xfrm>
            <a:prstGeom prst="rect">
              <a:avLst/>
            </a:prstGeom>
          </p:spPr>
          <p:txBody>
            <a:bodyPr wrap="none">
              <a:spAutoFit/>
            </a:bodyPr>
            <a:lstStyle/>
            <a:p>
              <a:pPr algn="ctr"/>
              <a:r>
                <a:rPr lang="da-DK" b="1" dirty="0" smtClean="0">
                  <a:solidFill>
                    <a:srgbClr val="D53627"/>
                  </a:solidFill>
                  <a:latin typeface="Myriad Web Pro" pitchFamily="34" charset="0"/>
                  <a:cs typeface="Aharoni" pitchFamily="2" charset="-79"/>
                </a:rPr>
                <a:t>POSITION</a:t>
              </a:r>
            </a:p>
          </p:txBody>
        </p:sp>
        <p:sp>
          <p:nvSpPr>
            <p:cNvPr id="37" name="Rektangel 51"/>
            <p:cNvSpPr/>
            <p:nvPr/>
          </p:nvSpPr>
          <p:spPr>
            <a:xfrm>
              <a:off x="6274914" y="4815485"/>
              <a:ext cx="2830398" cy="400110"/>
            </a:xfrm>
            <a:prstGeom prst="rect">
              <a:avLst/>
            </a:prstGeom>
          </p:spPr>
          <p:txBody>
            <a:bodyPr wrap="none">
              <a:spAutoFit/>
            </a:bodyPr>
            <a:lstStyle/>
            <a:p>
              <a:pPr algn="ctr"/>
              <a:r>
                <a:rPr lang="da-DK" sz="2000" b="1" dirty="0" smtClean="0">
                  <a:solidFill>
                    <a:srgbClr val="77933C"/>
                  </a:solidFill>
                  <a:latin typeface="Myriad Web Pro" pitchFamily="34" charset="0"/>
                  <a:cs typeface="Aharoni" pitchFamily="2" charset="-79"/>
                </a:rPr>
                <a:t>Incremental… </a:t>
              </a:r>
              <a:r>
                <a:rPr lang="da-DK" sz="2000" b="1" dirty="0" smtClean="0">
                  <a:solidFill>
                    <a:srgbClr val="D53627"/>
                  </a:solidFill>
                  <a:latin typeface="Myriad Web Pro" pitchFamily="34" charset="0"/>
                  <a:cs typeface="Aharoni" pitchFamily="2" charset="-79"/>
                </a:rPr>
                <a:t>radical</a:t>
              </a:r>
            </a:p>
          </p:txBody>
        </p:sp>
        <p:sp>
          <p:nvSpPr>
            <p:cNvPr id="38" name="Rektangel 52"/>
            <p:cNvSpPr/>
            <p:nvPr/>
          </p:nvSpPr>
          <p:spPr>
            <a:xfrm>
              <a:off x="1617210" y="4804109"/>
              <a:ext cx="2885986" cy="400110"/>
            </a:xfrm>
            <a:prstGeom prst="rect">
              <a:avLst/>
            </a:prstGeom>
          </p:spPr>
          <p:txBody>
            <a:bodyPr wrap="none">
              <a:spAutoFit/>
            </a:bodyPr>
            <a:lstStyle/>
            <a:p>
              <a:pPr algn="ctr"/>
              <a:r>
                <a:rPr lang="da-DK" sz="2000" b="1" dirty="0" smtClean="0">
                  <a:solidFill>
                    <a:srgbClr val="D53627"/>
                  </a:solidFill>
                  <a:latin typeface="Myriad Web Pro" pitchFamily="34" charset="0"/>
                  <a:cs typeface="Aharoni" pitchFamily="2" charset="-79"/>
                </a:rPr>
                <a:t>Radical</a:t>
              </a:r>
              <a:r>
                <a:rPr lang="da-DK" sz="1800" b="1" dirty="0" smtClean="0">
                  <a:solidFill>
                    <a:schemeClr val="bg1"/>
                  </a:solidFill>
                  <a:latin typeface="Myriad Web Pro" pitchFamily="34" charset="0"/>
                  <a:cs typeface="Aharoni" pitchFamily="2" charset="-79"/>
                </a:rPr>
                <a:t> </a:t>
              </a:r>
              <a:r>
                <a:rPr lang="da-DK" sz="1800" b="1" dirty="0" smtClean="0">
                  <a:solidFill>
                    <a:srgbClr val="77933C"/>
                  </a:solidFill>
                  <a:latin typeface="Myriad Web Pro" pitchFamily="34" charset="0"/>
                  <a:cs typeface="Aharoni" pitchFamily="2" charset="-79"/>
                </a:rPr>
                <a:t>…</a:t>
              </a:r>
              <a:r>
                <a:rPr lang="da-DK" sz="2000" b="1" dirty="0" smtClean="0">
                  <a:solidFill>
                    <a:srgbClr val="77933C"/>
                  </a:solidFill>
                  <a:latin typeface="Myriad Web Pro" pitchFamily="34" charset="0"/>
                  <a:cs typeface="Aharoni" pitchFamily="2" charset="-79"/>
                </a:rPr>
                <a:t>incremental</a:t>
              </a:r>
              <a:endParaRPr lang="da-DK" sz="1800" b="1" dirty="0" smtClean="0">
                <a:solidFill>
                  <a:schemeClr val="bg1"/>
                </a:solidFill>
                <a:latin typeface="Myriad Web Pro" pitchFamily="34" charset="0"/>
                <a:cs typeface="Aharoni" pitchFamily="2" charset="-79"/>
              </a:endParaRPr>
            </a:p>
          </p:txBody>
        </p:sp>
        <p:sp>
          <p:nvSpPr>
            <p:cNvPr id="39" name="Rektangel 53"/>
            <p:cNvSpPr/>
            <p:nvPr/>
          </p:nvSpPr>
          <p:spPr>
            <a:xfrm rot="16200000">
              <a:off x="4305642" y="6787924"/>
              <a:ext cx="2699778" cy="408080"/>
            </a:xfrm>
            <a:prstGeom prst="rect">
              <a:avLst/>
            </a:prstGeom>
          </p:spPr>
          <p:txBody>
            <a:bodyPr wrap="none">
              <a:spAutoFit/>
            </a:bodyPr>
            <a:lstStyle/>
            <a:p>
              <a:pPr algn="ctr"/>
              <a:r>
                <a:rPr lang="da-DK" sz="1800" b="1" dirty="0" smtClean="0">
                  <a:solidFill>
                    <a:srgbClr val="D53627"/>
                  </a:solidFill>
                  <a:latin typeface="Myriad Web Pro" pitchFamily="34" charset="0"/>
                  <a:cs typeface="Aharoni" pitchFamily="2" charset="-79"/>
                </a:rPr>
                <a:t>Radical</a:t>
              </a:r>
              <a:r>
                <a:rPr lang="da-DK" sz="2000" b="1" dirty="0" smtClean="0">
                  <a:solidFill>
                    <a:srgbClr val="77933C"/>
                  </a:solidFill>
                  <a:latin typeface="Myriad Web Pro" pitchFamily="34" charset="0"/>
                  <a:cs typeface="Aharoni" pitchFamily="2" charset="-79"/>
                </a:rPr>
                <a:t>…incremental</a:t>
              </a:r>
              <a:endParaRPr lang="da-DK" sz="1800" b="1" dirty="0" smtClean="0">
                <a:solidFill>
                  <a:schemeClr val="bg1"/>
                </a:solidFill>
                <a:latin typeface="Myriad Web Pro" pitchFamily="34" charset="0"/>
                <a:cs typeface="Aharoni" pitchFamily="2" charset="-79"/>
              </a:endParaRPr>
            </a:p>
          </p:txBody>
        </p:sp>
        <p:sp>
          <p:nvSpPr>
            <p:cNvPr id="40" name="Rektangel 54"/>
            <p:cNvSpPr/>
            <p:nvPr/>
          </p:nvSpPr>
          <p:spPr>
            <a:xfrm rot="16200000">
              <a:off x="4305509" y="2163524"/>
              <a:ext cx="2704588" cy="408080"/>
            </a:xfrm>
            <a:prstGeom prst="rect">
              <a:avLst/>
            </a:prstGeom>
          </p:spPr>
          <p:txBody>
            <a:bodyPr wrap="none">
              <a:spAutoFit/>
            </a:bodyPr>
            <a:lstStyle/>
            <a:p>
              <a:pPr algn="ctr"/>
              <a:r>
                <a:rPr lang="da-DK" sz="2000" b="1" dirty="0" smtClean="0">
                  <a:solidFill>
                    <a:srgbClr val="77933C"/>
                  </a:solidFill>
                  <a:latin typeface="Myriad Web Pro" pitchFamily="34" charset="0"/>
                  <a:cs typeface="Aharoni" pitchFamily="2" charset="-79"/>
                </a:rPr>
                <a:t>incremental…</a:t>
              </a:r>
              <a:r>
                <a:rPr lang="da-DK" sz="2000" b="1" dirty="0" smtClean="0">
                  <a:solidFill>
                    <a:srgbClr val="D53627"/>
                  </a:solidFill>
                  <a:latin typeface="Myriad Web Pro" pitchFamily="34" charset="0"/>
                  <a:cs typeface="Aharoni" pitchFamily="2" charset="-79"/>
                </a:rPr>
                <a:t>radical</a:t>
              </a:r>
              <a:endParaRPr lang="da-DK" sz="1800" b="1" dirty="0" smtClean="0">
                <a:solidFill>
                  <a:srgbClr val="D53627"/>
                </a:solidFill>
                <a:latin typeface="Myriad Web Pro" pitchFamily="34" charset="0"/>
                <a:cs typeface="Aharoni" pitchFamily="2" charset="-79"/>
              </a:endParaRPr>
            </a:p>
          </p:txBody>
        </p:sp>
      </p:grpSp>
      <p:grpSp>
        <p:nvGrpSpPr>
          <p:cNvPr id="23" name="Gruppe 7"/>
          <p:cNvGrpSpPr/>
          <p:nvPr/>
        </p:nvGrpSpPr>
        <p:grpSpPr>
          <a:xfrm>
            <a:off x="6378779" y="4115968"/>
            <a:ext cx="615136" cy="718567"/>
            <a:chOff x="6378779" y="4115968"/>
            <a:chExt cx="615136" cy="718567"/>
          </a:xfrm>
        </p:grpSpPr>
        <p:sp>
          <p:nvSpPr>
            <p:cNvPr id="25" name="Tekstboks 2"/>
            <p:cNvSpPr txBox="1"/>
            <p:nvPr/>
          </p:nvSpPr>
          <p:spPr>
            <a:xfrm>
              <a:off x="6378779" y="4115968"/>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41" name="Ligebenet trekant 6"/>
            <p:cNvSpPr/>
            <p:nvPr/>
          </p:nvSpPr>
          <p:spPr>
            <a:xfrm>
              <a:off x="6822465" y="44875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grpSp>
        <p:nvGrpSpPr>
          <p:cNvPr id="42" name="Gruppe 55"/>
          <p:cNvGrpSpPr/>
          <p:nvPr/>
        </p:nvGrpSpPr>
        <p:grpSpPr>
          <a:xfrm>
            <a:off x="7940879" y="4115968"/>
            <a:ext cx="615136" cy="718567"/>
            <a:chOff x="6378779" y="4115968"/>
            <a:chExt cx="615136" cy="718567"/>
          </a:xfrm>
        </p:grpSpPr>
        <p:sp>
          <p:nvSpPr>
            <p:cNvPr id="44" name="Tekstboks 56"/>
            <p:cNvSpPr txBox="1"/>
            <p:nvPr/>
          </p:nvSpPr>
          <p:spPr>
            <a:xfrm>
              <a:off x="6378779" y="4115968"/>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45" name="Ligebenet trekant 57"/>
            <p:cNvSpPr/>
            <p:nvPr/>
          </p:nvSpPr>
          <p:spPr>
            <a:xfrm>
              <a:off x="6822465" y="44875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46" name="Rektangel 18"/>
          <p:cNvSpPr/>
          <p:nvPr/>
        </p:nvSpPr>
        <p:spPr>
          <a:xfrm>
            <a:off x="10713493" y="945566"/>
            <a:ext cx="5542507" cy="5324837"/>
          </a:xfrm>
          <a:prstGeom prst="rect">
            <a:avLst/>
          </a:prstGeom>
        </p:spPr>
        <p:txBody>
          <a:bodyPr wrap="square" lIns="122222" tIns="61110" rIns="122222" bIns="61110">
            <a:spAutoFit/>
          </a:bodyPr>
          <a:lstStyle/>
          <a:p>
            <a:r>
              <a:rPr lang="da-DK" sz="4800" b="1" dirty="0" smtClean="0">
                <a:solidFill>
                  <a:schemeClr val="tx1">
                    <a:lumMod val="85000"/>
                    <a:lumOff val="15000"/>
                  </a:schemeClr>
                </a:solidFill>
                <a:latin typeface="Arial" pitchFamily="34" charset="0"/>
                <a:cs typeface="Arial" pitchFamily="34" charset="0"/>
              </a:rPr>
              <a:t>Innovation</a:t>
            </a:r>
          </a:p>
          <a:p>
            <a:pPr>
              <a:spcBef>
                <a:spcPts val="1200"/>
              </a:spcBef>
              <a:buFont typeface="Arial" pitchFamily="34" charset="0"/>
              <a:buChar char="•"/>
            </a:pPr>
            <a:r>
              <a:rPr lang="da-DK" sz="4000" dirty="0" smtClean="0">
                <a:solidFill>
                  <a:schemeClr val="tx1">
                    <a:lumMod val="85000"/>
                    <a:lumOff val="15000"/>
                  </a:schemeClr>
                </a:solidFill>
                <a:latin typeface="Arial" pitchFamily="34" charset="0"/>
                <a:cs typeface="Arial" pitchFamily="34" charset="0"/>
              </a:rPr>
              <a:t> Incremental</a:t>
            </a:r>
            <a:endParaRPr lang="da-DK" sz="4000" dirty="0">
              <a:solidFill>
                <a:schemeClr val="tx1">
                  <a:lumMod val="85000"/>
                  <a:lumOff val="15000"/>
                </a:schemeClr>
              </a:solidFill>
              <a:latin typeface="Arial" pitchFamily="34" charset="0"/>
              <a:cs typeface="Arial" pitchFamily="34" charset="0"/>
            </a:endParaRPr>
          </a:p>
          <a:p>
            <a:pPr>
              <a:spcBef>
                <a:spcPts val="1200"/>
              </a:spcBef>
              <a:buFont typeface="Arial" pitchFamily="34" charset="0"/>
              <a:buChar char="•"/>
            </a:pPr>
            <a:r>
              <a:rPr lang="da-DK" sz="4000" dirty="0" smtClean="0">
                <a:solidFill>
                  <a:schemeClr val="tx1">
                    <a:lumMod val="85000"/>
                    <a:lumOff val="15000"/>
                  </a:schemeClr>
                </a:solidFill>
                <a:latin typeface="Arial" pitchFamily="34" charset="0"/>
                <a:cs typeface="Arial" pitchFamily="34" charset="0"/>
              </a:rPr>
              <a:t> Radical</a:t>
            </a:r>
          </a:p>
          <a:p>
            <a:pPr>
              <a:spcBef>
                <a:spcPts val="1200"/>
              </a:spcBef>
              <a:buFont typeface="Arial" pitchFamily="34" charset="0"/>
              <a:buChar char="•"/>
            </a:pPr>
            <a:r>
              <a:rPr lang="da-DK" sz="4000" dirty="0">
                <a:solidFill>
                  <a:schemeClr val="tx1">
                    <a:lumMod val="85000"/>
                    <a:lumOff val="15000"/>
                  </a:schemeClr>
                </a:solidFill>
                <a:latin typeface="Arial" pitchFamily="34" charset="0"/>
                <a:cs typeface="Arial" pitchFamily="34" charset="0"/>
              </a:rPr>
              <a:t> </a:t>
            </a:r>
            <a:r>
              <a:rPr lang="da-DK" sz="4000" dirty="0" smtClean="0">
                <a:solidFill>
                  <a:schemeClr val="tx1">
                    <a:lumMod val="85000"/>
                    <a:lumOff val="15000"/>
                  </a:schemeClr>
                </a:solidFill>
                <a:latin typeface="Arial" pitchFamily="34" charset="0"/>
                <a:cs typeface="Arial" pitchFamily="34" charset="0"/>
              </a:rPr>
              <a:t>Fill in place of xxx</a:t>
            </a:r>
          </a:p>
          <a:p>
            <a:pPr lvl="1">
              <a:spcBef>
                <a:spcPts val="1200"/>
              </a:spcBef>
              <a:buFont typeface="Arial" pitchFamily="34" charset="0"/>
              <a:buChar char="•"/>
            </a:pPr>
            <a:r>
              <a:rPr lang="da-DK" sz="4000" dirty="0" smtClean="0">
                <a:solidFill>
                  <a:schemeClr val="tx1">
                    <a:lumMod val="85000"/>
                    <a:lumOff val="15000"/>
                  </a:schemeClr>
                </a:solidFill>
                <a:latin typeface="Arial" pitchFamily="34" charset="0"/>
                <a:cs typeface="Arial" pitchFamily="34" charset="0"/>
              </a:rPr>
              <a:t> Delete those you do not need</a:t>
            </a:r>
          </a:p>
          <a:p>
            <a:pPr lvl="1">
              <a:spcBef>
                <a:spcPts val="1200"/>
              </a:spcBef>
              <a:buFont typeface="Arial" pitchFamily="34" charset="0"/>
              <a:buChar char="•"/>
            </a:pPr>
            <a:r>
              <a:rPr lang="da-DK" sz="4000" dirty="0">
                <a:solidFill>
                  <a:schemeClr val="tx1">
                    <a:lumMod val="85000"/>
                    <a:lumOff val="15000"/>
                  </a:schemeClr>
                </a:solidFill>
                <a:latin typeface="Arial" pitchFamily="34" charset="0"/>
                <a:cs typeface="Arial" pitchFamily="34" charset="0"/>
              </a:rPr>
              <a:t> </a:t>
            </a:r>
            <a:r>
              <a:rPr lang="da-DK" sz="4000" dirty="0" smtClean="0">
                <a:solidFill>
                  <a:schemeClr val="tx1">
                    <a:lumMod val="85000"/>
                    <a:lumOff val="15000"/>
                  </a:schemeClr>
                </a:solidFill>
                <a:latin typeface="Arial" pitchFamily="34" charset="0"/>
                <a:cs typeface="Arial" pitchFamily="34" charset="0"/>
              </a:rPr>
              <a:t>Move arrow</a:t>
            </a:r>
          </a:p>
        </p:txBody>
      </p:sp>
      <p:grpSp>
        <p:nvGrpSpPr>
          <p:cNvPr id="47" name="Gruppe 55"/>
          <p:cNvGrpSpPr/>
          <p:nvPr/>
        </p:nvGrpSpPr>
        <p:grpSpPr>
          <a:xfrm>
            <a:off x="3253577" y="4115968"/>
            <a:ext cx="607859" cy="718567"/>
            <a:chOff x="6282527" y="4115968"/>
            <a:chExt cx="607859" cy="718567"/>
          </a:xfrm>
        </p:grpSpPr>
        <p:sp>
          <p:nvSpPr>
            <p:cNvPr id="48" name="Tekstboks 56"/>
            <p:cNvSpPr txBox="1"/>
            <p:nvPr/>
          </p:nvSpPr>
          <p:spPr>
            <a:xfrm>
              <a:off x="6282527" y="4115968"/>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49" name="Ligebenet trekant 57"/>
            <p:cNvSpPr/>
            <p:nvPr/>
          </p:nvSpPr>
          <p:spPr>
            <a:xfrm>
              <a:off x="6702150" y="44875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grpSp>
        <p:nvGrpSpPr>
          <p:cNvPr id="50" name="Gruppe 56"/>
          <p:cNvGrpSpPr/>
          <p:nvPr/>
        </p:nvGrpSpPr>
        <p:grpSpPr>
          <a:xfrm>
            <a:off x="1768679" y="4115968"/>
            <a:ext cx="615136" cy="718567"/>
            <a:chOff x="6378779" y="4115968"/>
            <a:chExt cx="615136" cy="718567"/>
          </a:xfrm>
        </p:grpSpPr>
        <p:sp>
          <p:nvSpPr>
            <p:cNvPr id="51" name="Tekstboks 57"/>
            <p:cNvSpPr txBox="1"/>
            <p:nvPr/>
          </p:nvSpPr>
          <p:spPr>
            <a:xfrm>
              <a:off x="6378779" y="4115968"/>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52" name="Ligebenet trekant 58"/>
            <p:cNvSpPr/>
            <p:nvPr/>
          </p:nvSpPr>
          <p:spPr>
            <a:xfrm>
              <a:off x="6822465" y="44875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53" name="Tekstboks 56"/>
          <p:cNvSpPr txBox="1"/>
          <p:nvPr/>
        </p:nvSpPr>
        <p:spPr>
          <a:xfrm>
            <a:off x="4450718" y="5982868"/>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54" name="Ligebenet trekant 57"/>
          <p:cNvSpPr/>
          <p:nvPr/>
        </p:nvSpPr>
        <p:spPr>
          <a:xfrm rot="16200000">
            <a:off x="5184165" y="60496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5" name="Ligebenet trekant 26"/>
          <p:cNvSpPr/>
          <p:nvPr/>
        </p:nvSpPr>
        <p:spPr>
          <a:xfrm rot="16200000">
            <a:off x="5184165" y="76117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6" name="Tekstboks 25"/>
          <p:cNvSpPr txBox="1"/>
          <p:nvPr/>
        </p:nvSpPr>
        <p:spPr>
          <a:xfrm>
            <a:off x="4427657" y="7544968"/>
            <a:ext cx="676788" cy="461665"/>
          </a:xfrm>
          <a:prstGeom prst="rect">
            <a:avLst/>
          </a:prstGeom>
          <a:noFill/>
        </p:spPr>
        <p:txBody>
          <a:bodyPr wrap="none" rtlCol="0">
            <a:spAutoFit/>
          </a:bodyPr>
          <a:lstStyle/>
          <a:p>
            <a:r>
              <a:rPr lang="da-DK" b="1" dirty="0" smtClean="0">
                <a:solidFill>
                  <a:schemeClr val="tx2">
                    <a:lumMod val="60000"/>
                    <a:lumOff val="40000"/>
                  </a:schemeClr>
                </a:solidFill>
              </a:rPr>
              <a:t>xxx </a:t>
            </a:r>
            <a:endParaRPr lang="da-DK" b="1" dirty="0">
              <a:solidFill>
                <a:schemeClr val="tx2">
                  <a:lumMod val="60000"/>
                  <a:lumOff val="40000"/>
                </a:schemeClr>
              </a:solidFill>
            </a:endParaRPr>
          </a:p>
        </p:txBody>
      </p:sp>
      <p:sp>
        <p:nvSpPr>
          <p:cNvPr id="57" name="Tekstboks 25"/>
          <p:cNvSpPr txBox="1"/>
          <p:nvPr/>
        </p:nvSpPr>
        <p:spPr>
          <a:xfrm>
            <a:off x="4479093" y="3000216"/>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endParaRPr lang="da-DK" b="1" dirty="0">
              <a:solidFill>
                <a:schemeClr val="tx2">
                  <a:lumMod val="60000"/>
                  <a:lumOff val="40000"/>
                </a:schemeClr>
              </a:solidFill>
            </a:endParaRPr>
          </a:p>
        </p:txBody>
      </p:sp>
      <p:sp>
        <p:nvSpPr>
          <p:cNvPr id="58" name="Ligebenet trekant 26"/>
          <p:cNvSpPr/>
          <p:nvPr/>
        </p:nvSpPr>
        <p:spPr>
          <a:xfrm rot="16200000">
            <a:off x="5184165" y="3077810"/>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9" name="Ligebenet trekant 23"/>
          <p:cNvSpPr/>
          <p:nvPr/>
        </p:nvSpPr>
        <p:spPr>
          <a:xfrm rot="16200000">
            <a:off x="5184165" y="1693175"/>
            <a:ext cx="171450" cy="347025"/>
          </a:xfrm>
          <a:prstGeom prst="triangle">
            <a:avLst/>
          </a:prstGeom>
          <a:scene3d>
            <a:camera prst="orthographicFront">
              <a:rot lat="300000" lon="212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0" name="Tekstboks 21"/>
          <p:cNvSpPr txBox="1"/>
          <p:nvPr/>
        </p:nvSpPr>
        <p:spPr>
          <a:xfrm>
            <a:off x="4490819" y="1612396"/>
            <a:ext cx="607859" cy="461665"/>
          </a:xfrm>
          <a:prstGeom prst="rect">
            <a:avLst/>
          </a:prstGeom>
          <a:noFill/>
        </p:spPr>
        <p:txBody>
          <a:bodyPr wrap="none" rtlCol="0">
            <a:spAutoFit/>
          </a:bodyPr>
          <a:lstStyle/>
          <a:p>
            <a:r>
              <a:rPr lang="da-DK" b="1" dirty="0" smtClean="0">
                <a:solidFill>
                  <a:schemeClr val="tx2">
                    <a:lumMod val="60000"/>
                    <a:lumOff val="40000"/>
                  </a:schemeClr>
                </a:solidFill>
              </a:rPr>
              <a:t>xxx</a:t>
            </a:r>
          </a:p>
        </p:txBody>
      </p:sp>
      <p:pic>
        <p:nvPicPr>
          <p:cNvPr id="43" name="Billede 42"/>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101414158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297858" y="1002890"/>
            <a:ext cx="13244052" cy="7109639"/>
          </a:xfrm>
          <a:prstGeom prst="rect">
            <a:avLst/>
          </a:prstGeom>
          <a:noFill/>
        </p:spPr>
        <p:txBody>
          <a:bodyPr wrap="square" rtlCol="0">
            <a:spAutoFit/>
          </a:bodyPr>
          <a:lstStyle/>
          <a:p>
            <a:r>
              <a:rPr lang="en-US" dirty="0"/>
              <a:t>The 4Ps of innovation space model was developed by John Bessant and Joe Tidd. They are two professors from Exeter University in the United Kingdom. </a:t>
            </a:r>
            <a:endParaRPr lang="da-DK" dirty="0"/>
          </a:p>
          <a:p>
            <a:r>
              <a:rPr lang="en-US" dirty="0"/>
              <a:t>The four Ps model is used to clarify how comprehensive our innovation is! The model focuses on four broad categories. </a:t>
            </a:r>
            <a:endParaRPr lang="da-DK" dirty="0"/>
          </a:p>
          <a:p>
            <a:r>
              <a:rPr lang="en-US" dirty="0"/>
              <a:t>All four categories consist of axes starting with incremental innovation and ending with radical innovation.</a:t>
            </a:r>
            <a:endParaRPr lang="da-DK" dirty="0"/>
          </a:p>
          <a:p>
            <a:r>
              <a:rPr lang="en-US" dirty="0"/>
              <a:t>Incremental innovation means –”do what we do - but better” and radical innovation means – "do something differently".</a:t>
            </a:r>
            <a:endParaRPr lang="da-DK" dirty="0"/>
          </a:p>
          <a:p>
            <a:r>
              <a:rPr lang="en-US" dirty="0"/>
              <a:t>In short – the more you move away from the known – the more you go from incremental innovation towards radical innovation.</a:t>
            </a:r>
            <a:endParaRPr lang="da-DK" dirty="0"/>
          </a:p>
          <a:p>
            <a:r>
              <a:rPr lang="en-US" dirty="0"/>
              <a:t>The four broad categories of innovation types are</a:t>
            </a:r>
            <a:endParaRPr lang="da-DK" dirty="0"/>
          </a:p>
          <a:p>
            <a:r>
              <a:rPr lang="en-US" dirty="0"/>
              <a:t>The product or service – what we as an organization offer the world. </a:t>
            </a:r>
            <a:endParaRPr lang="da-DK" dirty="0"/>
          </a:p>
          <a:p>
            <a:r>
              <a:rPr lang="en-US" dirty="0"/>
              <a:t>The Process – the way we create and deliver the product or service that we are offering. </a:t>
            </a:r>
            <a:endParaRPr lang="da-DK" dirty="0"/>
          </a:p>
          <a:p>
            <a:r>
              <a:rPr lang="en-US" dirty="0"/>
              <a:t>The position – who we offer the product or service to and the story we tell about it. </a:t>
            </a:r>
            <a:endParaRPr lang="da-DK" dirty="0"/>
          </a:p>
          <a:p>
            <a:r>
              <a:rPr lang="en-US" dirty="0"/>
              <a:t>The paradigm – the way we think about what our organization does and who we do it for. The paradigm is sometimes called ”the business model”.</a:t>
            </a:r>
            <a:endParaRPr lang="da-DK" dirty="0"/>
          </a:p>
          <a:p>
            <a:r>
              <a:rPr lang="en-US" dirty="0"/>
              <a:t>Now we shall review each of the four categories with examples of both incremental and radical innovation</a:t>
            </a:r>
            <a:endParaRPr lang="da-DK" dirty="0"/>
          </a:p>
          <a:p>
            <a:r>
              <a:rPr lang="en-US" dirty="0"/>
              <a:t>Product </a:t>
            </a:r>
            <a:r>
              <a:rPr lang="en-US" dirty="0" smtClean="0"/>
              <a:t>innovation</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426726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50374" y="1091381"/>
            <a:ext cx="13332542" cy="7109639"/>
          </a:xfrm>
          <a:prstGeom prst="rect">
            <a:avLst/>
          </a:prstGeom>
          <a:noFill/>
        </p:spPr>
        <p:txBody>
          <a:bodyPr wrap="square" rtlCol="0">
            <a:spAutoFit/>
          </a:bodyPr>
          <a:lstStyle/>
          <a:p>
            <a:r>
              <a:rPr lang="en-US" dirty="0"/>
              <a:t>A new model of an existing car - such as a new Toyota model - is an incremental product innovation. Toyota does it at little better</a:t>
            </a:r>
            <a:endParaRPr lang="da-DK" dirty="0"/>
          </a:p>
          <a:p>
            <a:r>
              <a:rPr lang="en-US" dirty="0"/>
              <a:t>A new car concept with electric cars - such as a Tesla - was a radical product innovation. Tesla does it differently</a:t>
            </a:r>
            <a:endParaRPr lang="da-DK" dirty="0"/>
          </a:p>
          <a:p>
            <a:r>
              <a:rPr lang="en-US" dirty="0"/>
              <a:t>Process innovation</a:t>
            </a:r>
            <a:endParaRPr lang="da-DK" dirty="0"/>
          </a:p>
          <a:p>
            <a:r>
              <a:rPr lang="en-US" dirty="0"/>
              <a:t>Improved retailing logistics – the goods reach the stores two weeks after ordering instead of four weeks. This is an incremental innovation. We do it a little better then before.</a:t>
            </a:r>
            <a:endParaRPr lang="da-DK" dirty="0"/>
          </a:p>
          <a:p>
            <a:r>
              <a:rPr lang="en-US" dirty="0"/>
              <a:t>The customers are ordering the goods online and we are delivering the orders directly to the customers’ address. The stores are bypassed in the value chain. It is a radical innovation. We are doing it differently.</a:t>
            </a:r>
            <a:endParaRPr lang="da-DK" dirty="0"/>
          </a:p>
          <a:p>
            <a:r>
              <a:rPr lang="en-US" dirty="0"/>
              <a:t>Position innovation</a:t>
            </a:r>
            <a:endParaRPr lang="da-DK" dirty="0"/>
          </a:p>
          <a:p>
            <a:r>
              <a:rPr lang="en-US" dirty="0"/>
              <a:t>Airlines segmenting service offerings for different passenger groups, for example, Virgin Upper Class; BA (British Airlines) Premium Economy. This is an incremental innovation. There are slight improvements in meeting passenger needs</a:t>
            </a:r>
            <a:endParaRPr lang="da-DK" dirty="0"/>
          </a:p>
          <a:p>
            <a:r>
              <a:rPr lang="en-US" dirty="0"/>
              <a:t>Low-cost airlines such as Ryan Air opening up air travel to those previously unable to afford it. Here they have created a new market. They also disrupted an existing market. Some passengers switched from the expensive airlines to the cheap ones. This is a radical innovation. Ryan Air changed the framework of the industry – they radically changed the rules of the Airline industry.</a:t>
            </a:r>
            <a:endParaRPr lang="da-DK" dirty="0"/>
          </a:p>
          <a:p>
            <a:r>
              <a:rPr lang="en-US" dirty="0"/>
              <a:t>Paradigm innovation – This category is often the hardest to handle, as it is an expression of our self-understanding. An understanding we would like customers to appreciate</a:t>
            </a:r>
            <a:r>
              <a:rPr lang="en-US" dirty="0" smtClean="0"/>
              <a:t>.</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752958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43897" y="1002890"/>
            <a:ext cx="13774993" cy="6740307"/>
          </a:xfrm>
          <a:prstGeom prst="rect">
            <a:avLst/>
          </a:prstGeom>
          <a:noFill/>
        </p:spPr>
        <p:txBody>
          <a:bodyPr wrap="square" rtlCol="0">
            <a:spAutoFit/>
          </a:bodyPr>
          <a:lstStyle/>
          <a:p>
            <a:r>
              <a:rPr lang="en-US" dirty="0"/>
              <a:t>A bank sets up a 24/7 hotline as many of the bank's customers have begun to travel abroad. It is incremental innovation. In our business model, the service is expanded. We consider who we are there for and then do it a little better.</a:t>
            </a:r>
            <a:endParaRPr lang="da-DK" dirty="0"/>
          </a:p>
          <a:p>
            <a:r>
              <a:rPr lang="en-US" dirty="0" err="1"/>
              <a:t>Grameen</a:t>
            </a:r>
            <a:r>
              <a:rPr lang="en-US" dirty="0"/>
              <a:t> Bank is lending money to poor people in developing countries - it has always been a no go market for traditional banks. If you – as an employee - lent money to this segment of customers you were fired! It is a radical innovation. </a:t>
            </a:r>
            <a:r>
              <a:rPr lang="en-US" dirty="0" err="1"/>
              <a:t>Grameen</a:t>
            </a:r>
            <a:r>
              <a:rPr lang="en-US" dirty="0"/>
              <a:t> Bank has mentally redefined itself – and rethinking the assumptions about credit and the poor – identifying them as a market. </a:t>
            </a:r>
            <a:r>
              <a:rPr lang="en-US" dirty="0" err="1"/>
              <a:t>Grameen</a:t>
            </a:r>
            <a:r>
              <a:rPr lang="en-US" dirty="0"/>
              <a:t> Bank has a total different ”the business model”.</a:t>
            </a:r>
            <a:endParaRPr lang="da-DK" dirty="0"/>
          </a:p>
          <a:p>
            <a:r>
              <a:rPr lang="en-US" dirty="0"/>
              <a:t>One way to use the model is to determine how big the changes are in each of the four categories.</a:t>
            </a:r>
            <a:endParaRPr lang="da-DK" dirty="0"/>
          </a:p>
          <a:p>
            <a:r>
              <a:rPr lang="en-US" dirty="0"/>
              <a:t>Our own channel - </a:t>
            </a:r>
            <a:r>
              <a:rPr lang="en-US" dirty="0" err="1"/>
              <a:t>Flixabout</a:t>
            </a:r>
            <a:r>
              <a:rPr lang="en-US" dirty="0"/>
              <a:t> - is used as an example. The starting point is our perception of the current situation. Others may see it in a completely different way as no one has exactly the same starting point.</a:t>
            </a:r>
            <a:endParaRPr lang="da-DK" dirty="0"/>
          </a:p>
          <a:p>
            <a:r>
              <a:rPr lang="en-US" dirty="0"/>
              <a:t>Product innovation mostly incremental innovation. The product and services are based on existing knowledge and learning. All models are developed by others. We have studied the models and for years used them in our classes. Minor innovation is achieved through slightly different ways of presenting the models and thereby the product.</a:t>
            </a:r>
            <a:endParaRPr lang="da-DK" dirty="0"/>
          </a:p>
          <a:p>
            <a:r>
              <a:rPr lang="en-US" dirty="0"/>
              <a:t>For us the innovation process is incremental innovation moving towards radical innovation.</a:t>
            </a:r>
            <a:endParaRPr lang="da-DK" dirty="0"/>
          </a:p>
          <a:p>
            <a:r>
              <a:rPr lang="en-US" dirty="0"/>
              <a:t>The way we create the product that we are offering is different from writing a book, preparing a lesson or teaching a class. But we are using the same skills  – that is our knowledge about communication. Nevertheless we had to develop a piece of software to simplify the process of producing a film to post on </a:t>
            </a:r>
            <a:r>
              <a:rPr lang="en-US" dirty="0" err="1"/>
              <a:t>Youtube</a:t>
            </a:r>
            <a:r>
              <a:rPr lang="en-US" dirty="0" smtClean="0"/>
              <a:t>.</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410109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84903" y="1091381"/>
            <a:ext cx="13804491" cy="7478970"/>
          </a:xfrm>
          <a:prstGeom prst="rect">
            <a:avLst/>
          </a:prstGeom>
          <a:noFill/>
        </p:spPr>
        <p:txBody>
          <a:bodyPr wrap="square" rtlCol="0">
            <a:spAutoFit/>
          </a:bodyPr>
          <a:lstStyle/>
          <a:p>
            <a:r>
              <a:rPr lang="en-US" dirty="0"/>
              <a:t>The way we deliver the product to the users is also different from our normal ways. But we have created e-learning courses – so we have tried something similar. We know educational tools to keep people focused on the subject and we know how difficult it is.</a:t>
            </a:r>
            <a:endParaRPr lang="da-DK" dirty="0"/>
          </a:p>
          <a:p>
            <a:r>
              <a:rPr lang="en-US" dirty="0"/>
              <a:t>We are more in radical innovation than incremental innovation when we are looking at position innovation. We are definitely connecting with different segments than we usually do. When we look at the subscribers and the users of the videos, they are from many different nations. And we have no exact knowledge about why they are seeing our videos. Is it pure interest or is it an educational context? We do not know what makes people come back - that is a little scary! Until we know more we are doing it differently instead of better.</a:t>
            </a:r>
            <a:endParaRPr lang="da-DK" dirty="0"/>
          </a:p>
          <a:p>
            <a:r>
              <a:rPr lang="en-US" dirty="0"/>
              <a:t>Paradigm Innovation - This is for us pure radical innovation. We have completely re-evaluated our perception of how communication of knowledge can take place. We have turned the business model upside down. We offer free knowledge and learning. The revenue has to come from advertising and sales of Apps. The business concept is to get people to use the free </a:t>
            </a:r>
            <a:r>
              <a:rPr lang="en-US" dirty="0" err="1"/>
              <a:t>videoes</a:t>
            </a:r>
            <a:r>
              <a:rPr lang="en-US" dirty="0"/>
              <a:t> in the channel  - it's very different from a book. Here, people only get access once they have bought the book. Quality cannot be judged before payment - they can here! This is a total different way of doing things. We love it – this concept gives us a instant response about the quality of our work.</a:t>
            </a:r>
            <a:endParaRPr lang="da-DK" dirty="0"/>
          </a:p>
          <a:p>
            <a:r>
              <a:rPr lang="en-US" dirty="0"/>
              <a:t>We use the model to get an overview of our position. Based on the model we discuss our next focus area – where do we lack knowledge or competencies. We are completely aware of that others will place themselves differently in the model – but this is about us and our organization.</a:t>
            </a:r>
            <a:endParaRPr lang="da-DK" dirty="0"/>
          </a:p>
          <a:p>
            <a:r>
              <a:rPr lang="en-US" dirty="0"/>
              <a:t>When you use the model it is about you and your organization.</a:t>
            </a:r>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265489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43897" y="1032387"/>
            <a:ext cx="13716000" cy="7285703"/>
          </a:xfrm>
          <a:prstGeom prst="rect">
            <a:avLst/>
          </a:prstGeom>
          <a:noFill/>
        </p:spPr>
        <p:txBody>
          <a:bodyPr wrap="square" rtlCol="0">
            <a:spAutoFit/>
          </a:bodyPr>
          <a:lstStyle/>
          <a:p>
            <a:r>
              <a:rPr lang="en-US" dirty="0"/>
              <a:t>Now we shall review a criticism of the model.</a:t>
            </a:r>
            <a:endParaRPr lang="da-DK" dirty="0"/>
          </a:p>
          <a:p>
            <a:r>
              <a:rPr lang="en-US" dirty="0"/>
              <a:t>An interesting question arises when one tries to relate the “how new?” innovation research with the “new to whom?” question. Is it new if it is new to the company but not generally within the industry as such? Is it new if it is used in another industry but not in the one that we are a part of? Or, should it be completely new to all like e.g. the Internet and online shopping were in the mid-nineties.</a:t>
            </a:r>
            <a:endParaRPr lang="da-DK" dirty="0"/>
          </a:p>
          <a:p>
            <a:r>
              <a:rPr lang="en-US" dirty="0"/>
              <a:t>The model does not provide a precise answer to the “new to whom?” question. You or the group you are a part of? You have to define that yourself.</a:t>
            </a:r>
            <a:endParaRPr lang="da-DK" dirty="0"/>
          </a:p>
          <a:p>
            <a:r>
              <a:rPr lang="en-US" dirty="0"/>
              <a:t>Is it incremental innovation or radical innovation? There is a blurring of the transition between the two extremes.</a:t>
            </a:r>
            <a:endParaRPr lang="da-DK" dirty="0"/>
          </a:p>
          <a:p>
            <a:r>
              <a:rPr lang="en-US" dirty="0"/>
              <a:t>It can be difficult to determine if it is the one or the other of the four categories we are talking about, they can overlap each other</a:t>
            </a:r>
            <a:endParaRPr lang="da-DK" dirty="0"/>
          </a:p>
          <a:p>
            <a:r>
              <a:rPr lang="en-US" dirty="0"/>
              <a:t>There is no correct solution to the above mentioned criticism, but the good thing about the model is that it continuously forces you to discuss where you innovation takes place and how much you innovate. You will in the process of using the model get a clear understanding of where your innovation focus has to be placed. </a:t>
            </a:r>
            <a:endParaRPr lang="da-DK" dirty="0"/>
          </a:p>
          <a:p>
            <a:r>
              <a:rPr lang="en-US" dirty="0"/>
              <a:t> </a:t>
            </a:r>
            <a:endParaRPr lang="da-DK" dirty="0"/>
          </a:p>
          <a:p>
            <a:endParaRPr lang="da-DK" dirty="0"/>
          </a:p>
          <a:p>
            <a:endParaRPr lang="da-DK" dirty="0"/>
          </a:p>
          <a:p>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009354" y="6601201"/>
            <a:ext cx="12323942" cy="2408913"/>
          </a:xfrm>
          <a:prstGeom prst="rect">
            <a:avLst/>
          </a:prstGeom>
        </p:spPr>
      </p:pic>
    </p:spTree>
    <p:extLst>
      <p:ext uri="{BB962C8B-B14F-4D97-AF65-F5344CB8AC3E}">
        <p14:creationId xmlns:p14="http://schemas.microsoft.com/office/powerpoint/2010/main" val="116096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Billede 1"/>
          <p:cNvPicPr>
            <a:picLocks noChangeAspect="1"/>
          </p:cNvPicPr>
          <p:nvPr/>
        </p:nvPicPr>
        <p:blipFill>
          <a:blip r:embed="rId2"/>
          <a:srcRect/>
          <a:stretch>
            <a:fillRect/>
          </a:stretch>
        </p:blipFill>
        <p:spPr bwMode="auto">
          <a:xfrm>
            <a:off x="4328020" y="3417888"/>
            <a:ext cx="7542818" cy="2095500"/>
          </a:xfrm>
          <a:prstGeom prst="rect">
            <a:avLst/>
          </a:prstGeom>
          <a:noFill/>
          <a:ln w="9525">
            <a:noFill/>
            <a:miter lim="800000"/>
            <a:headEnd/>
            <a:tailEnd/>
          </a:ln>
        </p:spPr>
      </p:pic>
      <p:sp>
        <p:nvSpPr>
          <p:cNvPr id="6" name="Rektangel 5"/>
          <p:cNvSpPr/>
          <p:nvPr/>
        </p:nvSpPr>
        <p:spPr>
          <a:xfrm>
            <a:off x="2029222" y="2351088"/>
            <a:ext cx="12190414" cy="4432300"/>
          </a:xfrm>
          <a:prstGeom prst="rect">
            <a:avLst/>
          </a:prstGeom>
        </p:spPr>
        <p:txBody>
          <a:bodyPr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r>
              <a:rPr lang="da-DK" sz="4800" dirty="0">
                <a:solidFill>
                  <a:schemeClr val="tx1">
                    <a:lumMod val="85000"/>
                    <a:lumOff val="15000"/>
                  </a:schemeClr>
                </a:solidFill>
                <a:latin typeface="Arial" pitchFamily="34" charset="0"/>
                <a:cs typeface="Arial" pitchFamily="34" charset="0"/>
              </a:rPr>
              <a:t>More on the </a:t>
            </a:r>
            <a:r>
              <a:rPr lang="da-DK" sz="4800" dirty="0" err="1">
                <a:solidFill>
                  <a:schemeClr val="tx1">
                    <a:lumMod val="85000"/>
                    <a:lumOff val="15000"/>
                  </a:schemeClr>
                </a:solidFill>
                <a:latin typeface="Arial" pitchFamily="34" charset="0"/>
                <a:cs typeface="Arial" pitchFamily="34" charset="0"/>
              </a:rPr>
              <a:t>subject</a:t>
            </a:r>
            <a:r>
              <a:rPr lang="da-DK" sz="4800" dirty="0">
                <a:solidFill>
                  <a:schemeClr val="tx1">
                    <a:lumMod val="85000"/>
                    <a:lumOff val="15000"/>
                  </a:schemeClr>
                </a:solidFill>
                <a:latin typeface="Arial" pitchFamily="34" charset="0"/>
                <a:cs typeface="Arial" pitchFamily="34" charset="0"/>
              </a:rPr>
              <a:t>: </a:t>
            </a:r>
          </a:p>
          <a:p>
            <a:pPr algn="ctr" defTabSz="1222217" fontAlgn="auto">
              <a:spcBef>
                <a:spcPts val="0"/>
              </a:spcBef>
              <a:spcAft>
                <a:spcPts val="0"/>
              </a:spcAft>
              <a:defRPr/>
            </a:pP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4400" b="1" dirty="0">
                <a:solidFill>
                  <a:schemeClr val="tx1">
                    <a:lumMod val="85000"/>
                    <a:lumOff val="15000"/>
                  </a:schemeClr>
                </a:solidFill>
                <a:latin typeface="Myriad Web Pro" pitchFamily="34" charset="0"/>
                <a:cs typeface="Aharoni" pitchFamily="2" charset="-79"/>
              </a:rPr>
              <a:t>www.</a:t>
            </a:r>
            <a:r>
              <a:rPr lang="da-DK" sz="7200" b="1" dirty="0">
                <a:solidFill>
                  <a:schemeClr val="tx1">
                    <a:lumMod val="85000"/>
                    <a:lumOff val="15000"/>
                  </a:schemeClr>
                </a:solidFill>
                <a:latin typeface="Myriad Web Pro" pitchFamily="34" charset="0"/>
                <a:cs typeface="Aharoni" pitchFamily="2" charset="-79"/>
              </a:rPr>
              <a:t>Flixabout</a:t>
            </a:r>
            <a:r>
              <a:rPr lang="da-DK" sz="4800" b="1" dirty="0">
                <a:solidFill>
                  <a:schemeClr val="tx1">
                    <a:lumMod val="85000"/>
                    <a:lumOff val="15000"/>
                  </a:schemeClr>
                </a:solidFill>
                <a:latin typeface="Myriad Web Pro" pitchFamily="34" charset="0"/>
                <a:cs typeface="Aharoni" pitchFamily="2" charset="-79"/>
              </a:rPr>
              <a:t>.com</a:t>
            </a:r>
          </a:p>
        </p:txBody>
      </p:sp>
    </p:spTree>
    <p:extLst>
      <p:ext uri="{BB962C8B-B14F-4D97-AF65-F5344CB8AC3E}">
        <p14:creationId xmlns:p14="http://schemas.microsoft.com/office/powerpoint/2010/main" val="4062935968"/>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11874</TotalTime>
  <Words>1506</Words>
  <Application>Microsoft Office PowerPoint</Application>
  <PresentationFormat>Brugerdefineret</PresentationFormat>
  <Paragraphs>99</Paragraphs>
  <Slides>9</Slides>
  <Notes>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9</vt:i4>
      </vt:variant>
    </vt:vector>
  </HeadingPairs>
  <TitlesOfParts>
    <vt:vector size="15" baseType="lpstr">
      <vt:lpstr>Aharoni</vt:lpstr>
      <vt:lpstr>Arial</vt:lpstr>
      <vt:lpstr>Arial Black</vt:lpstr>
      <vt:lpstr>Calibri</vt:lpstr>
      <vt:lpstr>Myriad Web Pro</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355</cp:revision>
  <dcterms:created xsi:type="dcterms:W3CDTF">2012-01-17T11:58:12Z</dcterms:created>
  <dcterms:modified xsi:type="dcterms:W3CDTF">2018-11-06T13:44:14Z</dcterms:modified>
</cp:coreProperties>
</file>