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84" r:id="rId2"/>
    <p:sldId id="331" r:id="rId3"/>
    <p:sldId id="340" r:id="rId4"/>
    <p:sldId id="341" r:id="rId5"/>
    <p:sldId id="342" r:id="rId6"/>
    <p:sldId id="343" r:id="rId7"/>
    <p:sldId id="344" r:id="rId8"/>
    <p:sldId id="311" r:id="rId9"/>
  </p:sldIdLst>
  <p:sldSz cx="16256000" cy="9145588"/>
  <p:notesSz cx="6858000" cy="9144000"/>
  <p:custDataLst>
    <p:tags r:id="rId12"/>
  </p:custDataLst>
  <p:defaultTextStyle>
    <a:defPPr>
      <a:defRPr lang="da-DK"/>
    </a:defPPr>
    <a:lvl1pPr marL="0" algn="l" defTabSz="1222217" rtl="0" eaLnBrk="1" latinLnBrk="0" hangingPunct="1">
      <a:defRPr sz="2400" kern="1200">
        <a:solidFill>
          <a:schemeClr val="tx1"/>
        </a:solidFill>
        <a:latin typeface="+mn-lt"/>
        <a:ea typeface="+mn-ea"/>
        <a:cs typeface="+mn-cs"/>
      </a:defRPr>
    </a:lvl1pPr>
    <a:lvl2pPr marL="611109" algn="l" defTabSz="1222217" rtl="0" eaLnBrk="1" latinLnBrk="0" hangingPunct="1">
      <a:defRPr sz="2400" kern="1200">
        <a:solidFill>
          <a:schemeClr val="tx1"/>
        </a:solidFill>
        <a:latin typeface="+mn-lt"/>
        <a:ea typeface="+mn-ea"/>
        <a:cs typeface="+mn-cs"/>
      </a:defRPr>
    </a:lvl2pPr>
    <a:lvl3pPr marL="1222217" algn="l" defTabSz="1222217" rtl="0" eaLnBrk="1" latinLnBrk="0" hangingPunct="1">
      <a:defRPr sz="2400" kern="1200">
        <a:solidFill>
          <a:schemeClr val="tx1"/>
        </a:solidFill>
        <a:latin typeface="+mn-lt"/>
        <a:ea typeface="+mn-ea"/>
        <a:cs typeface="+mn-cs"/>
      </a:defRPr>
    </a:lvl3pPr>
    <a:lvl4pPr marL="1833326" algn="l" defTabSz="1222217" rtl="0" eaLnBrk="1" latinLnBrk="0" hangingPunct="1">
      <a:defRPr sz="2400" kern="1200">
        <a:solidFill>
          <a:schemeClr val="tx1"/>
        </a:solidFill>
        <a:latin typeface="+mn-lt"/>
        <a:ea typeface="+mn-ea"/>
        <a:cs typeface="+mn-cs"/>
      </a:defRPr>
    </a:lvl4pPr>
    <a:lvl5pPr marL="2444435" algn="l" defTabSz="1222217" rtl="0" eaLnBrk="1" latinLnBrk="0" hangingPunct="1">
      <a:defRPr sz="2400" kern="1200">
        <a:solidFill>
          <a:schemeClr val="tx1"/>
        </a:solidFill>
        <a:latin typeface="+mn-lt"/>
        <a:ea typeface="+mn-ea"/>
        <a:cs typeface="+mn-cs"/>
      </a:defRPr>
    </a:lvl5pPr>
    <a:lvl6pPr marL="3055544" algn="l" defTabSz="1222217" rtl="0" eaLnBrk="1" latinLnBrk="0" hangingPunct="1">
      <a:defRPr sz="2400" kern="1200">
        <a:solidFill>
          <a:schemeClr val="tx1"/>
        </a:solidFill>
        <a:latin typeface="+mn-lt"/>
        <a:ea typeface="+mn-ea"/>
        <a:cs typeface="+mn-cs"/>
      </a:defRPr>
    </a:lvl6pPr>
    <a:lvl7pPr marL="3666652" algn="l" defTabSz="1222217" rtl="0" eaLnBrk="1" latinLnBrk="0" hangingPunct="1">
      <a:defRPr sz="2400" kern="1200">
        <a:solidFill>
          <a:schemeClr val="tx1"/>
        </a:solidFill>
        <a:latin typeface="+mn-lt"/>
        <a:ea typeface="+mn-ea"/>
        <a:cs typeface="+mn-cs"/>
      </a:defRPr>
    </a:lvl7pPr>
    <a:lvl8pPr marL="4277761" algn="l" defTabSz="1222217" rtl="0" eaLnBrk="1" latinLnBrk="0" hangingPunct="1">
      <a:defRPr sz="2400" kern="1200">
        <a:solidFill>
          <a:schemeClr val="tx1"/>
        </a:solidFill>
        <a:latin typeface="+mn-lt"/>
        <a:ea typeface="+mn-ea"/>
        <a:cs typeface="+mn-cs"/>
      </a:defRPr>
    </a:lvl8pPr>
    <a:lvl9pPr marL="4888870" algn="l" defTabSz="122221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3627"/>
    <a:srgbClr val="3E7F9F"/>
    <a:srgbClr val="ABBC06"/>
    <a:srgbClr val="F79421"/>
    <a:srgbClr val="E46C0A"/>
    <a:srgbClr val="F79646"/>
    <a:srgbClr val="D9D9D9"/>
    <a:srgbClr val="E28100"/>
    <a:srgbClr val="FFBB11"/>
    <a:srgbClr val="D99F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65" autoAdjust="0"/>
    <p:restoredTop sz="94162" autoAdjust="0"/>
  </p:normalViewPr>
  <p:slideViewPr>
    <p:cSldViewPr snapToGrid="0">
      <p:cViewPr varScale="1">
        <p:scale>
          <a:sx n="51" d="100"/>
          <a:sy n="51" d="100"/>
        </p:scale>
        <p:origin x="756" y="72"/>
      </p:cViewPr>
      <p:guideLst>
        <p:guide orient="horz"/>
        <p:guide/>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3130" y="-77"/>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82C509-0597-42CB-8842-4C01EFBABB3C}" type="doc">
      <dgm:prSet loTypeId="urn:microsoft.com/office/officeart/2005/8/layout/pyramid1" loCatId="pyramid" qsTypeId="urn:microsoft.com/office/officeart/2005/8/quickstyle/simple2" qsCatId="simple" csTypeId="urn:microsoft.com/office/officeart/2005/8/colors/accent3_2" csCatId="accent3" phldr="1"/>
      <dgm:spPr/>
    </dgm:pt>
    <dgm:pt modelId="{13760240-E041-417D-9365-BFB4CB775720}">
      <dgm:prSet phldrT="[Tekst]" custT="1"/>
      <dgm:spPr/>
      <dgm:t>
        <a:bodyPr/>
        <a:lstStyle/>
        <a:p>
          <a:endParaRPr lang="da-DK" sz="1600" dirty="0" smtClean="0">
            <a:solidFill>
              <a:schemeClr val="bg1"/>
            </a:solidFill>
          </a:endParaRPr>
        </a:p>
        <a:p>
          <a:r>
            <a:rPr lang="da-DK" sz="1600" dirty="0" smtClean="0">
              <a:solidFill>
                <a:schemeClr val="bg1"/>
              </a:solidFill>
            </a:rPr>
            <a:t>Selv</a:t>
          </a:r>
        </a:p>
        <a:p>
          <a:r>
            <a:rPr lang="da-DK" sz="1600" dirty="0" smtClean="0">
              <a:solidFill>
                <a:schemeClr val="bg1"/>
              </a:solidFill>
            </a:rPr>
            <a:t> realisering</a:t>
          </a:r>
          <a:endParaRPr lang="da-DK" sz="1600" dirty="0">
            <a:solidFill>
              <a:schemeClr val="bg1"/>
            </a:solidFill>
          </a:endParaRPr>
        </a:p>
      </dgm:t>
    </dgm:pt>
    <dgm:pt modelId="{12061F13-5845-422F-90D1-E698FEFBB794}" type="parTrans" cxnId="{C0D90066-BBCD-4B9F-88EF-EAEBFF156F9D}">
      <dgm:prSet/>
      <dgm:spPr/>
      <dgm:t>
        <a:bodyPr/>
        <a:lstStyle/>
        <a:p>
          <a:endParaRPr lang="da-DK"/>
        </a:p>
      </dgm:t>
    </dgm:pt>
    <dgm:pt modelId="{E4B04E06-3ED3-4C78-8491-B4BC9FA86459}" type="sibTrans" cxnId="{C0D90066-BBCD-4B9F-88EF-EAEBFF156F9D}">
      <dgm:prSet/>
      <dgm:spPr/>
      <dgm:t>
        <a:bodyPr/>
        <a:lstStyle/>
        <a:p>
          <a:endParaRPr lang="da-DK"/>
        </a:p>
      </dgm:t>
    </dgm:pt>
    <dgm:pt modelId="{40C0B5BA-3CE6-4A6A-9C4A-3FB31FCD6248}">
      <dgm:prSet phldrT="[Tekst]"/>
      <dgm:spPr/>
      <dgm:t>
        <a:bodyPr/>
        <a:lstStyle/>
        <a:p>
          <a:r>
            <a:rPr lang="da-DK" dirty="0" smtClean="0">
              <a:solidFill>
                <a:schemeClr val="bg1"/>
              </a:solidFill>
            </a:rPr>
            <a:t>Ego</a:t>
          </a:r>
        </a:p>
        <a:p>
          <a:r>
            <a:rPr lang="da-DK" dirty="0" smtClean="0">
              <a:solidFill>
                <a:schemeClr val="bg1"/>
              </a:solidFill>
            </a:rPr>
            <a:t> omdømme</a:t>
          </a:r>
          <a:endParaRPr lang="da-DK" dirty="0">
            <a:solidFill>
              <a:schemeClr val="bg1"/>
            </a:solidFill>
          </a:endParaRPr>
        </a:p>
      </dgm:t>
    </dgm:pt>
    <dgm:pt modelId="{8E4809E4-843D-478B-97A2-24288C1A9357}" type="parTrans" cxnId="{6DB39D36-71CE-4C8F-8E8C-FA7D3A6DF04F}">
      <dgm:prSet/>
      <dgm:spPr/>
      <dgm:t>
        <a:bodyPr/>
        <a:lstStyle/>
        <a:p>
          <a:endParaRPr lang="da-DK"/>
        </a:p>
      </dgm:t>
    </dgm:pt>
    <dgm:pt modelId="{9FE8CB68-1905-40D3-9C35-5BF7AEEB399C}" type="sibTrans" cxnId="{6DB39D36-71CE-4C8F-8E8C-FA7D3A6DF04F}">
      <dgm:prSet/>
      <dgm:spPr/>
      <dgm:t>
        <a:bodyPr/>
        <a:lstStyle/>
        <a:p>
          <a:endParaRPr lang="da-DK"/>
        </a:p>
      </dgm:t>
    </dgm:pt>
    <dgm:pt modelId="{38FAD0EC-1CD2-45A5-8A6D-4FCB9C06F06A}">
      <dgm:prSet phldrT="[Tekst]"/>
      <dgm:spPr/>
      <dgm:t>
        <a:bodyPr/>
        <a:lstStyle/>
        <a:p>
          <a:r>
            <a:rPr lang="da-DK" dirty="0" smtClean="0"/>
            <a:t>Social kontakt</a:t>
          </a:r>
          <a:endParaRPr lang="da-DK" dirty="0"/>
        </a:p>
      </dgm:t>
    </dgm:pt>
    <dgm:pt modelId="{40EA4553-6F81-4DC9-9025-8B8B89586FCF}" type="parTrans" cxnId="{82D128F5-8D2B-4663-88F2-A91892152DBC}">
      <dgm:prSet/>
      <dgm:spPr/>
      <dgm:t>
        <a:bodyPr/>
        <a:lstStyle/>
        <a:p>
          <a:endParaRPr lang="da-DK"/>
        </a:p>
      </dgm:t>
    </dgm:pt>
    <dgm:pt modelId="{ABAF5787-973F-4031-8FE2-54E13B46A93D}" type="sibTrans" cxnId="{82D128F5-8D2B-4663-88F2-A91892152DBC}">
      <dgm:prSet/>
      <dgm:spPr/>
      <dgm:t>
        <a:bodyPr/>
        <a:lstStyle/>
        <a:p>
          <a:endParaRPr lang="da-DK"/>
        </a:p>
      </dgm:t>
    </dgm:pt>
    <dgm:pt modelId="{4AA0D7BB-9C43-40C4-985A-64428756D981}">
      <dgm:prSet phldrT="[Tekst]"/>
      <dgm:spPr/>
      <dgm:t>
        <a:bodyPr/>
        <a:lstStyle/>
        <a:p>
          <a:endParaRPr lang="da-DK" dirty="0"/>
        </a:p>
      </dgm:t>
    </dgm:pt>
    <dgm:pt modelId="{E48571B0-A2E0-49D0-A38D-B2BDA768B903}" type="parTrans" cxnId="{D5A7B1B9-5DE7-4049-A03A-0FFA1D177962}">
      <dgm:prSet/>
      <dgm:spPr/>
      <dgm:t>
        <a:bodyPr/>
        <a:lstStyle/>
        <a:p>
          <a:endParaRPr lang="da-DK"/>
        </a:p>
      </dgm:t>
    </dgm:pt>
    <dgm:pt modelId="{26C99B9A-FEF9-4D53-97BE-6E939552ABAB}" type="sibTrans" cxnId="{D5A7B1B9-5DE7-4049-A03A-0FFA1D177962}">
      <dgm:prSet/>
      <dgm:spPr/>
      <dgm:t>
        <a:bodyPr/>
        <a:lstStyle/>
        <a:p>
          <a:endParaRPr lang="da-DK"/>
        </a:p>
      </dgm:t>
    </dgm:pt>
    <dgm:pt modelId="{DBB07EC5-F2B4-4502-9009-31FB586E3401}">
      <dgm:prSet phldrT="[Tekst]"/>
      <dgm:spPr/>
      <dgm:t>
        <a:bodyPr/>
        <a:lstStyle/>
        <a:p>
          <a:endParaRPr lang="da-DK" dirty="0"/>
        </a:p>
      </dgm:t>
    </dgm:pt>
    <dgm:pt modelId="{B3C82CCA-B8FF-4CE4-BBF0-31AA4A349ACE}" type="parTrans" cxnId="{142F500D-055E-40A4-BF13-DD03258BFC3A}">
      <dgm:prSet/>
      <dgm:spPr/>
      <dgm:t>
        <a:bodyPr/>
        <a:lstStyle/>
        <a:p>
          <a:endParaRPr lang="da-DK"/>
        </a:p>
      </dgm:t>
    </dgm:pt>
    <dgm:pt modelId="{8F95802F-5232-4CCC-8439-CF3A717F4682}" type="sibTrans" cxnId="{142F500D-055E-40A4-BF13-DD03258BFC3A}">
      <dgm:prSet/>
      <dgm:spPr/>
      <dgm:t>
        <a:bodyPr/>
        <a:lstStyle/>
        <a:p>
          <a:endParaRPr lang="da-DK"/>
        </a:p>
      </dgm:t>
    </dgm:pt>
    <dgm:pt modelId="{6F7E11C1-59E5-4B32-9437-1B27469B7E3C}" type="pres">
      <dgm:prSet presAssocID="{7882C509-0597-42CB-8842-4C01EFBABB3C}" presName="Name0" presStyleCnt="0">
        <dgm:presLayoutVars>
          <dgm:dir/>
          <dgm:animLvl val="lvl"/>
          <dgm:resizeHandles val="exact"/>
        </dgm:presLayoutVars>
      </dgm:prSet>
      <dgm:spPr/>
    </dgm:pt>
    <dgm:pt modelId="{5DD745FD-0F0E-490E-960A-25F71CEA8CAB}" type="pres">
      <dgm:prSet presAssocID="{13760240-E041-417D-9365-BFB4CB775720}" presName="Name8" presStyleCnt="0"/>
      <dgm:spPr/>
    </dgm:pt>
    <dgm:pt modelId="{089A4B90-3554-4F97-911C-2D3E87E4B19B}" type="pres">
      <dgm:prSet presAssocID="{13760240-E041-417D-9365-BFB4CB775720}" presName="level" presStyleLbl="node1" presStyleIdx="0" presStyleCnt="5" custScaleY="157066">
        <dgm:presLayoutVars>
          <dgm:chMax val="1"/>
          <dgm:bulletEnabled val="1"/>
        </dgm:presLayoutVars>
      </dgm:prSet>
      <dgm:spPr/>
      <dgm:t>
        <a:bodyPr/>
        <a:lstStyle/>
        <a:p>
          <a:endParaRPr lang="da-DK"/>
        </a:p>
      </dgm:t>
    </dgm:pt>
    <dgm:pt modelId="{99AD75E4-4DAD-4719-A0CE-F07A189511A9}" type="pres">
      <dgm:prSet presAssocID="{13760240-E041-417D-9365-BFB4CB775720}" presName="levelTx" presStyleLbl="revTx" presStyleIdx="0" presStyleCnt="0">
        <dgm:presLayoutVars>
          <dgm:chMax val="1"/>
          <dgm:bulletEnabled val="1"/>
        </dgm:presLayoutVars>
      </dgm:prSet>
      <dgm:spPr/>
      <dgm:t>
        <a:bodyPr/>
        <a:lstStyle/>
        <a:p>
          <a:endParaRPr lang="da-DK"/>
        </a:p>
      </dgm:t>
    </dgm:pt>
    <dgm:pt modelId="{DB0E1910-0F87-4215-B19E-FDD145D245B2}" type="pres">
      <dgm:prSet presAssocID="{40C0B5BA-3CE6-4A6A-9C4A-3FB31FCD6248}" presName="Name8" presStyleCnt="0"/>
      <dgm:spPr/>
    </dgm:pt>
    <dgm:pt modelId="{7D12CF34-E3FE-4DAF-B59F-795734735EC7}" type="pres">
      <dgm:prSet presAssocID="{40C0B5BA-3CE6-4A6A-9C4A-3FB31FCD6248}" presName="level" presStyleLbl="node1" presStyleIdx="1" presStyleCnt="5" custScaleY="104656">
        <dgm:presLayoutVars>
          <dgm:chMax val="1"/>
          <dgm:bulletEnabled val="1"/>
        </dgm:presLayoutVars>
      </dgm:prSet>
      <dgm:spPr/>
      <dgm:t>
        <a:bodyPr/>
        <a:lstStyle/>
        <a:p>
          <a:endParaRPr lang="da-DK"/>
        </a:p>
      </dgm:t>
    </dgm:pt>
    <dgm:pt modelId="{EC3926F2-CAD9-4A62-ADB0-03F6EEC53E5C}" type="pres">
      <dgm:prSet presAssocID="{40C0B5BA-3CE6-4A6A-9C4A-3FB31FCD6248}" presName="levelTx" presStyleLbl="revTx" presStyleIdx="0" presStyleCnt="0">
        <dgm:presLayoutVars>
          <dgm:chMax val="1"/>
          <dgm:bulletEnabled val="1"/>
        </dgm:presLayoutVars>
      </dgm:prSet>
      <dgm:spPr/>
      <dgm:t>
        <a:bodyPr/>
        <a:lstStyle/>
        <a:p>
          <a:endParaRPr lang="da-DK"/>
        </a:p>
      </dgm:t>
    </dgm:pt>
    <dgm:pt modelId="{B76F4BE0-057D-4CDF-9967-4634D8410B3B}" type="pres">
      <dgm:prSet presAssocID="{38FAD0EC-1CD2-45A5-8A6D-4FCB9C06F06A}" presName="Name8" presStyleCnt="0"/>
      <dgm:spPr/>
    </dgm:pt>
    <dgm:pt modelId="{E56084B7-8EDE-47CC-B4BF-2D4740F226D6}" type="pres">
      <dgm:prSet presAssocID="{38FAD0EC-1CD2-45A5-8A6D-4FCB9C06F06A}" presName="level" presStyleLbl="node1" presStyleIdx="2" presStyleCnt="5" custScaleY="121102">
        <dgm:presLayoutVars>
          <dgm:chMax val="1"/>
          <dgm:bulletEnabled val="1"/>
        </dgm:presLayoutVars>
      </dgm:prSet>
      <dgm:spPr/>
      <dgm:t>
        <a:bodyPr/>
        <a:lstStyle/>
        <a:p>
          <a:endParaRPr lang="da-DK"/>
        </a:p>
      </dgm:t>
    </dgm:pt>
    <dgm:pt modelId="{659E4C5C-6144-4A26-9806-550638EFA96D}" type="pres">
      <dgm:prSet presAssocID="{38FAD0EC-1CD2-45A5-8A6D-4FCB9C06F06A}" presName="levelTx" presStyleLbl="revTx" presStyleIdx="0" presStyleCnt="0">
        <dgm:presLayoutVars>
          <dgm:chMax val="1"/>
          <dgm:bulletEnabled val="1"/>
        </dgm:presLayoutVars>
      </dgm:prSet>
      <dgm:spPr/>
      <dgm:t>
        <a:bodyPr/>
        <a:lstStyle/>
        <a:p>
          <a:endParaRPr lang="da-DK"/>
        </a:p>
      </dgm:t>
    </dgm:pt>
    <dgm:pt modelId="{CAB8A027-E063-439E-86AE-0D4F7F31EBE9}" type="pres">
      <dgm:prSet presAssocID="{4AA0D7BB-9C43-40C4-985A-64428756D981}" presName="Name8" presStyleCnt="0"/>
      <dgm:spPr/>
    </dgm:pt>
    <dgm:pt modelId="{27CFF5F9-DE70-40B9-A771-F5F652E7CDD9}" type="pres">
      <dgm:prSet presAssocID="{4AA0D7BB-9C43-40C4-985A-64428756D981}" presName="level" presStyleLbl="node1" presStyleIdx="3" presStyleCnt="5" custScaleY="123315">
        <dgm:presLayoutVars>
          <dgm:chMax val="1"/>
          <dgm:bulletEnabled val="1"/>
        </dgm:presLayoutVars>
      </dgm:prSet>
      <dgm:spPr/>
      <dgm:t>
        <a:bodyPr/>
        <a:lstStyle/>
        <a:p>
          <a:endParaRPr lang="da-DK"/>
        </a:p>
      </dgm:t>
    </dgm:pt>
    <dgm:pt modelId="{70AAC452-7BC9-4B44-9364-5117C296E4C3}" type="pres">
      <dgm:prSet presAssocID="{4AA0D7BB-9C43-40C4-985A-64428756D981}" presName="levelTx" presStyleLbl="revTx" presStyleIdx="0" presStyleCnt="0">
        <dgm:presLayoutVars>
          <dgm:chMax val="1"/>
          <dgm:bulletEnabled val="1"/>
        </dgm:presLayoutVars>
      </dgm:prSet>
      <dgm:spPr/>
      <dgm:t>
        <a:bodyPr/>
        <a:lstStyle/>
        <a:p>
          <a:endParaRPr lang="da-DK"/>
        </a:p>
      </dgm:t>
    </dgm:pt>
    <dgm:pt modelId="{6E32D728-B697-4AAA-9BE6-4CDFE2273C57}" type="pres">
      <dgm:prSet presAssocID="{DBB07EC5-F2B4-4502-9009-31FB586E3401}" presName="Name8" presStyleCnt="0"/>
      <dgm:spPr/>
    </dgm:pt>
    <dgm:pt modelId="{664DA94A-A691-4C88-A8A6-74AB1657E9B3}" type="pres">
      <dgm:prSet presAssocID="{DBB07EC5-F2B4-4502-9009-31FB586E3401}" presName="level" presStyleLbl="node1" presStyleIdx="4" presStyleCnt="5">
        <dgm:presLayoutVars>
          <dgm:chMax val="1"/>
          <dgm:bulletEnabled val="1"/>
        </dgm:presLayoutVars>
      </dgm:prSet>
      <dgm:spPr/>
      <dgm:t>
        <a:bodyPr/>
        <a:lstStyle/>
        <a:p>
          <a:endParaRPr lang="da-DK"/>
        </a:p>
      </dgm:t>
    </dgm:pt>
    <dgm:pt modelId="{0A7A0A9C-ECDC-47E8-9498-73B410327A33}" type="pres">
      <dgm:prSet presAssocID="{DBB07EC5-F2B4-4502-9009-31FB586E3401}" presName="levelTx" presStyleLbl="revTx" presStyleIdx="0" presStyleCnt="0">
        <dgm:presLayoutVars>
          <dgm:chMax val="1"/>
          <dgm:bulletEnabled val="1"/>
        </dgm:presLayoutVars>
      </dgm:prSet>
      <dgm:spPr/>
      <dgm:t>
        <a:bodyPr/>
        <a:lstStyle/>
        <a:p>
          <a:endParaRPr lang="da-DK"/>
        </a:p>
      </dgm:t>
    </dgm:pt>
  </dgm:ptLst>
  <dgm:cxnLst>
    <dgm:cxn modelId="{02CA9FAB-3C30-476E-A811-9D6F905199FC}" type="presOf" srcId="{7882C509-0597-42CB-8842-4C01EFBABB3C}" destId="{6F7E11C1-59E5-4B32-9437-1B27469B7E3C}" srcOrd="0" destOrd="0" presId="urn:microsoft.com/office/officeart/2005/8/layout/pyramid1"/>
    <dgm:cxn modelId="{CBF56140-699E-494C-A9A1-76636E91028D}" type="presOf" srcId="{13760240-E041-417D-9365-BFB4CB775720}" destId="{99AD75E4-4DAD-4719-A0CE-F07A189511A9}" srcOrd="1" destOrd="0" presId="urn:microsoft.com/office/officeart/2005/8/layout/pyramid1"/>
    <dgm:cxn modelId="{82D128F5-8D2B-4663-88F2-A91892152DBC}" srcId="{7882C509-0597-42CB-8842-4C01EFBABB3C}" destId="{38FAD0EC-1CD2-45A5-8A6D-4FCB9C06F06A}" srcOrd="2" destOrd="0" parTransId="{40EA4553-6F81-4DC9-9025-8B8B89586FCF}" sibTransId="{ABAF5787-973F-4031-8FE2-54E13B46A93D}"/>
    <dgm:cxn modelId="{E78A35CD-9DAC-4A14-975C-42B9409E0660}" type="presOf" srcId="{DBB07EC5-F2B4-4502-9009-31FB586E3401}" destId="{664DA94A-A691-4C88-A8A6-74AB1657E9B3}" srcOrd="0" destOrd="0" presId="urn:microsoft.com/office/officeart/2005/8/layout/pyramid1"/>
    <dgm:cxn modelId="{6F6408D5-F391-4A65-B997-288622C810F3}" type="presOf" srcId="{13760240-E041-417D-9365-BFB4CB775720}" destId="{089A4B90-3554-4F97-911C-2D3E87E4B19B}" srcOrd="0" destOrd="0" presId="urn:microsoft.com/office/officeart/2005/8/layout/pyramid1"/>
    <dgm:cxn modelId="{142F500D-055E-40A4-BF13-DD03258BFC3A}" srcId="{7882C509-0597-42CB-8842-4C01EFBABB3C}" destId="{DBB07EC5-F2B4-4502-9009-31FB586E3401}" srcOrd="4" destOrd="0" parTransId="{B3C82CCA-B8FF-4CE4-BBF0-31AA4A349ACE}" sibTransId="{8F95802F-5232-4CCC-8439-CF3A717F4682}"/>
    <dgm:cxn modelId="{6DB39D36-71CE-4C8F-8E8C-FA7D3A6DF04F}" srcId="{7882C509-0597-42CB-8842-4C01EFBABB3C}" destId="{40C0B5BA-3CE6-4A6A-9C4A-3FB31FCD6248}" srcOrd="1" destOrd="0" parTransId="{8E4809E4-843D-478B-97A2-24288C1A9357}" sibTransId="{9FE8CB68-1905-40D3-9C35-5BF7AEEB399C}"/>
    <dgm:cxn modelId="{E662D757-905C-4D59-A429-17F00F60DD53}" type="presOf" srcId="{DBB07EC5-F2B4-4502-9009-31FB586E3401}" destId="{0A7A0A9C-ECDC-47E8-9498-73B410327A33}" srcOrd="1" destOrd="0" presId="urn:microsoft.com/office/officeart/2005/8/layout/pyramid1"/>
    <dgm:cxn modelId="{F3801E04-D8DE-4ABB-A3EC-6D0A0B7F141A}" type="presOf" srcId="{38FAD0EC-1CD2-45A5-8A6D-4FCB9C06F06A}" destId="{E56084B7-8EDE-47CC-B4BF-2D4740F226D6}" srcOrd="0" destOrd="0" presId="urn:microsoft.com/office/officeart/2005/8/layout/pyramid1"/>
    <dgm:cxn modelId="{FC878074-8C2E-4025-AA59-EECA84361094}" type="presOf" srcId="{4AA0D7BB-9C43-40C4-985A-64428756D981}" destId="{70AAC452-7BC9-4B44-9364-5117C296E4C3}" srcOrd="1" destOrd="0" presId="urn:microsoft.com/office/officeart/2005/8/layout/pyramid1"/>
    <dgm:cxn modelId="{FED8A8EA-90F7-4CD3-AFBC-F18410BDEA01}" type="presOf" srcId="{40C0B5BA-3CE6-4A6A-9C4A-3FB31FCD6248}" destId="{7D12CF34-E3FE-4DAF-B59F-795734735EC7}" srcOrd="0" destOrd="0" presId="urn:microsoft.com/office/officeart/2005/8/layout/pyramid1"/>
    <dgm:cxn modelId="{3BB947F3-DD6F-49E9-A66B-ECD7FFCDB553}" type="presOf" srcId="{40C0B5BA-3CE6-4A6A-9C4A-3FB31FCD6248}" destId="{EC3926F2-CAD9-4A62-ADB0-03F6EEC53E5C}" srcOrd="1" destOrd="0" presId="urn:microsoft.com/office/officeart/2005/8/layout/pyramid1"/>
    <dgm:cxn modelId="{1B89EA24-72B3-4E0D-A194-52516D7D1F09}" type="presOf" srcId="{38FAD0EC-1CD2-45A5-8A6D-4FCB9C06F06A}" destId="{659E4C5C-6144-4A26-9806-550638EFA96D}" srcOrd="1" destOrd="0" presId="urn:microsoft.com/office/officeart/2005/8/layout/pyramid1"/>
    <dgm:cxn modelId="{19350777-0D5D-4F1C-94C0-889A87AF76A0}" type="presOf" srcId="{4AA0D7BB-9C43-40C4-985A-64428756D981}" destId="{27CFF5F9-DE70-40B9-A771-F5F652E7CDD9}" srcOrd="0" destOrd="0" presId="urn:microsoft.com/office/officeart/2005/8/layout/pyramid1"/>
    <dgm:cxn modelId="{C0D90066-BBCD-4B9F-88EF-EAEBFF156F9D}" srcId="{7882C509-0597-42CB-8842-4C01EFBABB3C}" destId="{13760240-E041-417D-9365-BFB4CB775720}" srcOrd="0" destOrd="0" parTransId="{12061F13-5845-422F-90D1-E698FEFBB794}" sibTransId="{E4B04E06-3ED3-4C78-8491-B4BC9FA86459}"/>
    <dgm:cxn modelId="{D5A7B1B9-5DE7-4049-A03A-0FFA1D177962}" srcId="{7882C509-0597-42CB-8842-4C01EFBABB3C}" destId="{4AA0D7BB-9C43-40C4-985A-64428756D981}" srcOrd="3" destOrd="0" parTransId="{E48571B0-A2E0-49D0-A38D-B2BDA768B903}" sibTransId="{26C99B9A-FEF9-4D53-97BE-6E939552ABAB}"/>
    <dgm:cxn modelId="{1579C743-FE88-4492-9F17-58171FE9430D}" type="presParOf" srcId="{6F7E11C1-59E5-4B32-9437-1B27469B7E3C}" destId="{5DD745FD-0F0E-490E-960A-25F71CEA8CAB}" srcOrd="0" destOrd="0" presId="urn:microsoft.com/office/officeart/2005/8/layout/pyramid1"/>
    <dgm:cxn modelId="{2B1E4462-BD23-4805-99FD-C0D611F2B7F3}" type="presParOf" srcId="{5DD745FD-0F0E-490E-960A-25F71CEA8CAB}" destId="{089A4B90-3554-4F97-911C-2D3E87E4B19B}" srcOrd="0" destOrd="0" presId="urn:microsoft.com/office/officeart/2005/8/layout/pyramid1"/>
    <dgm:cxn modelId="{185B346F-2500-4137-8646-997F450CFE60}" type="presParOf" srcId="{5DD745FD-0F0E-490E-960A-25F71CEA8CAB}" destId="{99AD75E4-4DAD-4719-A0CE-F07A189511A9}" srcOrd="1" destOrd="0" presId="urn:microsoft.com/office/officeart/2005/8/layout/pyramid1"/>
    <dgm:cxn modelId="{C7B43D48-40C7-4FF8-813D-88F0809BBCAD}" type="presParOf" srcId="{6F7E11C1-59E5-4B32-9437-1B27469B7E3C}" destId="{DB0E1910-0F87-4215-B19E-FDD145D245B2}" srcOrd="1" destOrd="0" presId="urn:microsoft.com/office/officeart/2005/8/layout/pyramid1"/>
    <dgm:cxn modelId="{55834BDC-4EE8-4F2E-8D3B-DEDFEE76D4F4}" type="presParOf" srcId="{DB0E1910-0F87-4215-B19E-FDD145D245B2}" destId="{7D12CF34-E3FE-4DAF-B59F-795734735EC7}" srcOrd="0" destOrd="0" presId="urn:microsoft.com/office/officeart/2005/8/layout/pyramid1"/>
    <dgm:cxn modelId="{3BAAB2B4-1501-483B-A936-42232F2B2755}" type="presParOf" srcId="{DB0E1910-0F87-4215-B19E-FDD145D245B2}" destId="{EC3926F2-CAD9-4A62-ADB0-03F6EEC53E5C}" srcOrd="1" destOrd="0" presId="urn:microsoft.com/office/officeart/2005/8/layout/pyramid1"/>
    <dgm:cxn modelId="{D0AB6253-3FF5-48B0-8DA1-D6330172FA6D}" type="presParOf" srcId="{6F7E11C1-59E5-4B32-9437-1B27469B7E3C}" destId="{B76F4BE0-057D-4CDF-9967-4634D8410B3B}" srcOrd="2" destOrd="0" presId="urn:microsoft.com/office/officeart/2005/8/layout/pyramid1"/>
    <dgm:cxn modelId="{02C41AE3-D8FA-4C7A-877A-9E8072D22818}" type="presParOf" srcId="{B76F4BE0-057D-4CDF-9967-4634D8410B3B}" destId="{E56084B7-8EDE-47CC-B4BF-2D4740F226D6}" srcOrd="0" destOrd="0" presId="urn:microsoft.com/office/officeart/2005/8/layout/pyramid1"/>
    <dgm:cxn modelId="{85707916-1656-4069-ABE1-060C6D686D8C}" type="presParOf" srcId="{B76F4BE0-057D-4CDF-9967-4634D8410B3B}" destId="{659E4C5C-6144-4A26-9806-550638EFA96D}" srcOrd="1" destOrd="0" presId="urn:microsoft.com/office/officeart/2005/8/layout/pyramid1"/>
    <dgm:cxn modelId="{A5174E07-CCFC-4E14-A59D-4CC7677C3223}" type="presParOf" srcId="{6F7E11C1-59E5-4B32-9437-1B27469B7E3C}" destId="{CAB8A027-E063-439E-86AE-0D4F7F31EBE9}" srcOrd="3" destOrd="0" presId="urn:microsoft.com/office/officeart/2005/8/layout/pyramid1"/>
    <dgm:cxn modelId="{208870FD-5A81-4976-82B5-E73D4C908D9B}" type="presParOf" srcId="{CAB8A027-E063-439E-86AE-0D4F7F31EBE9}" destId="{27CFF5F9-DE70-40B9-A771-F5F652E7CDD9}" srcOrd="0" destOrd="0" presId="urn:microsoft.com/office/officeart/2005/8/layout/pyramid1"/>
    <dgm:cxn modelId="{920433D1-DB3F-4E34-A501-3BE235C5158B}" type="presParOf" srcId="{CAB8A027-E063-439E-86AE-0D4F7F31EBE9}" destId="{70AAC452-7BC9-4B44-9364-5117C296E4C3}" srcOrd="1" destOrd="0" presId="urn:microsoft.com/office/officeart/2005/8/layout/pyramid1"/>
    <dgm:cxn modelId="{F60A054A-1B71-4E3D-9155-62143CB6EDAD}" type="presParOf" srcId="{6F7E11C1-59E5-4B32-9437-1B27469B7E3C}" destId="{6E32D728-B697-4AAA-9BE6-4CDFE2273C57}" srcOrd="4" destOrd="0" presId="urn:microsoft.com/office/officeart/2005/8/layout/pyramid1"/>
    <dgm:cxn modelId="{8A279B9B-D0B3-44D9-B947-3A4FBC43D850}" type="presParOf" srcId="{6E32D728-B697-4AAA-9BE6-4CDFE2273C57}" destId="{664DA94A-A691-4C88-A8A6-74AB1657E9B3}" srcOrd="0" destOrd="0" presId="urn:microsoft.com/office/officeart/2005/8/layout/pyramid1"/>
    <dgm:cxn modelId="{1CA6B7B1-AFF4-4456-A03B-8F856F4C900A}" type="presParOf" srcId="{6E32D728-B697-4AAA-9BE6-4CDFE2273C57}" destId="{0A7A0A9C-ECDC-47E8-9498-73B410327A33}" srcOrd="1" destOrd="0" presId="urn:microsoft.com/office/officeart/2005/8/layout/pyramid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4A407B2-1C2A-43DC-A65E-A52872FA80D1}" type="datetimeFigureOut">
              <a:rPr lang="da-DK" smtClean="0"/>
              <a:pPr/>
              <a:t>02-11-2018</a:t>
            </a:fld>
            <a:endParaRPr lang="da-DK"/>
          </a:p>
        </p:txBody>
      </p:sp>
      <p:sp>
        <p:nvSpPr>
          <p:cNvPr id="4" name="Pladsholder til sidefod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5" name="Pladsholder til dias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0443B30-BC28-40F6-A66E-220FC263391F}" type="slidenum">
              <a:rPr lang="da-DK" smtClean="0"/>
              <a:pPr/>
              <a:t>‹nr.›</a:t>
            </a:fld>
            <a:endParaRPr lang="da-DK"/>
          </a:p>
        </p:txBody>
      </p:sp>
    </p:spTree>
    <p:extLst>
      <p:ext uri="{BB962C8B-B14F-4D97-AF65-F5344CB8AC3E}">
        <p14:creationId xmlns:p14="http://schemas.microsoft.com/office/powerpoint/2010/main" val="33621157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18C3F4-A074-4196-A767-42CE20A1999B}" type="datetimeFigureOut">
              <a:rPr lang="da-DK" smtClean="0"/>
              <a:pPr/>
              <a:t>02-11-2018</a:t>
            </a:fld>
            <a:endParaRPr lang="da-DK"/>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da-DK"/>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9AE0D4-395B-4AE0-A91B-1AB58555538A}" type="slidenum">
              <a:rPr lang="da-DK" smtClean="0"/>
              <a:pPr/>
              <a:t>‹nr.›</a:t>
            </a:fld>
            <a:endParaRPr lang="da-DK"/>
          </a:p>
        </p:txBody>
      </p:sp>
    </p:spTree>
    <p:extLst>
      <p:ext uri="{BB962C8B-B14F-4D97-AF65-F5344CB8AC3E}">
        <p14:creationId xmlns:p14="http://schemas.microsoft.com/office/powerpoint/2010/main" val="3446559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a:t>
            </a:r>
            <a:r>
              <a:rPr lang="da-DK" sz="1200" kern="1200" dirty="0" smtClean="0">
                <a:solidFill>
                  <a:schemeClr val="tx1"/>
                </a:solidFill>
                <a:effectLst/>
                <a:latin typeface="+mn-lt"/>
                <a:ea typeface="+mn-ea"/>
                <a:cs typeface="+mn-cs"/>
              </a:rPr>
              <a:t>Johari Window, named after the first names of its inventors, Joseph Luft and Harry Ingham, was published in 1955. </a:t>
            </a:r>
          </a:p>
          <a:p>
            <a:pPr marL="0" marR="0" indent="0" algn="l" defTabSz="914400" rtl="0" eaLnBrk="1" fontAlgn="auto" latinLnBrk="0" hangingPunct="1">
              <a:lnSpc>
                <a:spcPct val="100000"/>
              </a:lnSpc>
              <a:spcBef>
                <a:spcPts val="0"/>
              </a:spcBef>
              <a:spcAft>
                <a:spcPts val="0"/>
              </a:spcAft>
              <a:buClrTx/>
              <a:buSzTx/>
              <a:buFontTx/>
              <a:buNone/>
              <a:tabLst/>
              <a:defRPr/>
            </a:pPr>
            <a:endParaRPr lang="da-DK" sz="1200" kern="1200" dirty="0" smtClean="0">
              <a:solidFill>
                <a:schemeClr val="tx1"/>
              </a:solidFill>
              <a:effectLst/>
              <a:latin typeface="+mn-lt"/>
              <a:ea typeface="+mn-ea"/>
              <a:cs typeface="+mn-cs"/>
            </a:endParaRPr>
          </a:p>
          <a:p>
            <a:r>
              <a:rPr lang="da-DK" sz="1200" kern="1200" dirty="0" smtClean="0">
                <a:solidFill>
                  <a:schemeClr val="tx1"/>
                </a:solidFill>
                <a:effectLst/>
                <a:latin typeface="+mn-lt"/>
                <a:ea typeface="+mn-ea"/>
                <a:cs typeface="+mn-cs"/>
              </a:rPr>
              <a:t>I 1955 offentliggjorde Joseph Luft og Harry Ingram JOHARI-vinduet, som er opkaldt efter deres fornavne. Vinduet er beregnet til at give dig en bedre forståelse for dig selv og andre mennesker i kommunikationen i mellem jer. Modellen er et kommunikationsvindue, der består af fire ruder.</a:t>
            </a:r>
          </a:p>
        </p:txBody>
      </p:sp>
      <p:sp>
        <p:nvSpPr>
          <p:cNvPr id="4" name="Pladsholder til diasnummer 3"/>
          <p:cNvSpPr>
            <a:spLocks noGrp="1"/>
          </p:cNvSpPr>
          <p:nvPr>
            <p:ph type="sldNum" sz="quarter" idx="10"/>
          </p:nvPr>
        </p:nvSpPr>
        <p:spPr/>
        <p:txBody>
          <a:bodyPr/>
          <a:lstStyle/>
          <a:p>
            <a:fld id="{029AE0D4-395B-4AE0-A91B-1AB58555538A}" type="slidenum">
              <a:rPr lang="da-DK" smtClean="0"/>
              <a:pPr/>
              <a:t>1</a:t>
            </a:fld>
            <a:endParaRPr lang="da-DK"/>
          </a:p>
        </p:txBody>
      </p:sp>
    </p:spTree>
    <p:extLst>
      <p:ext uri="{BB962C8B-B14F-4D97-AF65-F5344CB8AC3E}">
        <p14:creationId xmlns:p14="http://schemas.microsoft.com/office/powerpoint/2010/main" val="30044072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sz="1200" kern="1200" dirty="0" smtClean="0">
                <a:solidFill>
                  <a:schemeClr val="tx1"/>
                </a:solidFill>
                <a:effectLst/>
                <a:latin typeface="+mn-lt"/>
                <a:ea typeface="+mn-ea"/>
                <a:cs typeface="+mn-cs"/>
              </a:rPr>
              <a:t>now follows how each quadrant must be understood</a:t>
            </a:r>
          </a:p>
          <a:p>
            <a:endParaRPr lang="da-DK" sz="1200" kern="1200" dirty="0" smtClean="0">
              <a:solidFill>
                <a:schemeClr val="tx1"/>
              </a:solidFill>
              <a:effectLst/>
              <a:latin typeface="+mn-lt"/>
              <a:ea typeface="+mn-ea"/>
              <a:cs typeface="+mn-cs"/>
            </a:endParaRPr>
          </a:p>
          <a:p>
            <a:r>
              <a:rPr lang="da-DK" sz="1200" kern="1200" dirty="0" smtClean="0">
                <a:solidFill>
                  <a:schemeClr val="tx1"/>
                </a:solidFill>
                <a:effectLst/>
                <a:latin typeface="+mn-lt"/>
                <a:ea typeface="+mn-ea"/>
                <a:cs typeface="+mn-cs"/>
              </a:rPr>
              <a:t>Planche 8 1:13-1:27</a:t>
            </a:r>
          </a:p>
          <a:p>
            <a:r>
              <a:rPr lang="da-DK" sz="1200" kern="1200" dirty="0" smtClean="0">
                <a:solidFill>
                  <a:schemeClr val="tx1"/>
                </a:solidFill>
                <a:effectLst/>
                <a:latin typeface="+mn-lt"/>
                <a:ea typeface="+mn-ea"/>
                <a:cs typeface="+mn-cs"/>
              </a:rPr>
              <a:t>De fire kvadranter i </a:t>
            </a:r>
            <a:r>
              <a:rPr lang="da-DK" sz="1200" b="1" kern="1200" dirty="0" smtClean="0">
                <a:solidFill>
                  <a:schemeClr val="tx1"/>
                </a:solidFill>
                <a:effectLst/>
                <a:latin typeface="+mn-lt"/>
                <a:ea typeface="+mn-ea"/>
                <a:cs typeface="+mn-cs"/>
              </a:rPr>
              <a:t>Johari vindue hedder altså:</a:t>
            </a:r>
            <a:endParaRPr lang="da-DK" sz="1200" kern="1200" dirty="0" smtClean="0">
              <a:solidFill>
                <a:schemeClr val="tx1"/>
              </a:solidFill>
              <a:effectLst/>
              <a:latin typeface="+mn-lt"/>
              <a:ea typeface="+mn-ea"/>
              <a:cs typeface="+mn-cs"/>
            </a:endParaRPr>
          </a:p>
          <a:p>
            <a:r>
              <a:rPr lang="da-DK" sz="1200" kern="1200" dirty="0" smtClean="0">
                <a:solidFill>
                  <a:schemeClr val="tx1"/>
                </a:solidFill>
                <a:effectLst/>
                <a:latin typeface="+mn-lt"/>
                <a:ea typeface="+mn-ea"/>
                <a:cs typeface="+mn-cs"/>
              </a:rPr>
              <a:t>Det åbne kvadrant</a:t>
            </a:r>
          </a:p>
          <a:p>
            <a:r>
              <a:rPr lang="da-DK" sz="1200" kern="1200" dirty="0" smtClean="0">
                <a:solidFill>
                  <a:schemeClr val="tx1"/>
                </a:solidFill>
                <a:effectLst/>
                <a:latin typeface="+mn-lt"/>
                <a:ea typeface="+mn-ea"/>
                <a:cs typeface="+mn-cs"/>
              </a:rPr>
              <a:t>Det blinde kvadrant</a:t>
            </a:r>
          </a:p>
          <a:p>
            <a:r>
              <a:rPr lang="da-DK" sz="1200" kern="1200" dirty="0" smtClean="0">
                <a:solidFill>
                  <a:schemeClr val="tx1"/>
                </a:solidFill>
                <a:effectLst/>
                <a:latin typeface="+mn-lt"/>
                <a:ea typeface="+mn-ea"/>
                <a:cs typeface="+mn-cs"/>
              </a:rPr>
              <a:t>Det skjulte kvadrant</a:t>
            </a:r>
          </a:p>
          <a:p>
            <a:r>
              <a:rPr lang="da-DK" sz="1200" kern="1200" dirty="0" smtClean="0">
                <a:solidFill>
                  <a:schemeClr val="tx1"/>
                </a:solidFill>
                <a:effectLst/>
                <a:latin typeface="+mn-lt"/>
                <a:ea typeface="+mn-ea"/>
                <a:cs typeface="+mn-cs"/>
              </a:rPr>
              <a:t>Det ukendte kvadrant</a:t>
            </a:r>
          </a:p>
          <a:p>
            <a:r>
              <a:rPr lang="da-DK" sz="1200" kern="1200" dirty="0" smtClean="0">
                <a:solidFill>
                  <a:schemeClr val="tx1"/>
                </a:solidFill>
                <a:effectLst/>
                <a:latin typeface="+mn-lt"/>
                <a:ea typeface="+mn-ea"/>
                <a:cs typeface="+mn-cs"/>
              </a:rPr>
              <a:t>Efterfølgende gennemgås hvordan hvert felt skal forstås</a:t>
            </a:r>
          </a:p>
          <a:p>
            <a:r>
              <a:rPr lang="da-DK" sz="1200" kern="1200" dirty="0" smtClean="0">
                <a:solidFill>
                  <a:schemeClr val="tx1"/>
                </a:solidFill>
                <a:effectLst/>
                <a:latin typeface="+mn-lt"/>
                <a:ea typeface="+mn-ea"/>
                <a:cs typeface="+mn-cs"/>
              </a:rPr>
              <a:t> </a:t>
            </a:r>
          </a:p>
          <a:p>
            <a:r>
              <a:rPr lang="da-DK" sz="1200" kern="1200" dirty="0" smtClean="0">
                <a:solidFill>
                  <a:schemeClr val="tx1"/>
                </a:solidFill>
                <a:effectLst/>
                <a:latin typeface="+mn-lt"/>
                <a:ea typeface="+mn-ea"/>
                <a:cs typeface="+mn-cs"/>
              </a:rPr>
              <a:t>The four quadrants of the Johari window is called:</a:t>
            </a:r>
            <a:br>
              <a:rPr lang="da-DK" sz="1200" kern="1200" dirty="0" smtClean="0">
                <a:solidFill>
                  <a:schemeClr val="tx1"/>
                </a:solidFill>
                <a:effectLst/>
                <a:latin typeface="+mn-lt"/>
                <a:ea typeface="+mn-ea"/>
                <a:cs typeface="+mn-cs"/>
              </a:rPr>
            </a:br>
            <a:r>
              <a:rPr lang="da-DK" sz="1200" kern="1200" dirty="0" smtClean="0">
                <a:solidFill>
                  <a:schemeClr val="tx1"/>
                </a:solidFill>
                <a:effectLst/>
                <a:latin typeface="+mn-lt"/>
                <a:ea typeface="+mn-ea"/>
                <a:cs typeface="+mn-cs"/>
              </a:rPr>
              <a:t>The open quadrant</a:t>
            </a:r>
            <a:br>
              <a:rPr lang="da-DK" sz="1200" kern="1200" dirty="0" smtClean="0">
                <a:solidFill>
                  <a:schemeClr val="tx1"/>
                </a:solidFill>
                <a:effectLst/>
                <a:latin typeface="+mn-lt"/>
                <a:ea typeface="+mn-ea"/>
                <a:cs typeface="+mn-cs"/>
              </a:rPr>
            </a:br>
            <a:r>
              <a:rPr lang="da-DK" sz="1200" kern="1200" dirty="0" smtClean="0">
                <a:solidFill>
                  <a:schemeClr val="tx1"/>
                </a:solidFill>
                <a:effectLst/>
                <a:latin typeface="+mn-lt"/>
                <a:ea typeface="+mn-ea"/>
                <a:cs typeface="+mn-cs"/>
              </a:rPr>
              <a:t>A blind quadrant</a:t>
            </a:r>
            <a:br>
              <a:rPr lang="da-DK" sz="1200" kern="1200" dirty="0" smtClean="0">
                <a:solidFill>
                  <a:schemeClr val="tx1"/>
                </a:solidFill>
                <a:effectLst/>
                <a:latin typeface="+mn-lt"/>
                <a:ea typeface="+mn-ea"/>
                <a:cs typeface="+mn-cs"/>
              </a:rPr>
            </a:br>
            <a:r>
              <a:rPr lang="da-DK" sz="1200" kern="1200" dirty="0" smtClean="0">
                <a:solidFill>
                  <a:schemeClr val="tx1"/>
                </a:solidFill>
                <a:effectLst/>
                <a:latin typeface="+mn-lt"/>
                <a:ea typeface="+mn-ea"/>
                <a:cs typeface="+mn-cs"/>
              </a:rPr>
              <a:t>The hidden quadrant</a:t>
            </a:r>
            <a:br>
              <a:rPr lang="da-DK" sz="1200" kern="1200" dirty="0" smtClean="0">
                <a:solidFill>
                  <a:schemeClr val="tx1"/>
                </a:solidFill>
                <a:effectLst/>
                <a:latin typeface="+mn-lt"/>
                <a:ea typeface="+mn-ea"/>
                <a:cs typeface="+mn-cs"/>
              </a:rPr>
            </a:br>
            <a:r>
              <a:rPr lang="da-DK" sz="1200" kern="1200" dirty="0" smtClean="0">
                <a:solidFill>
                  <a:schemeClr val="tx1"/>
                </a:solidFill>
                <a:effectLst/>
                <a:latin typeface="+mn-lt"/>
                <a:ea typeface="+mn-ea"/>
                <a:cs typeface="+mn-cs"/>
              </a:rPr>
              <a:t>The unknown quadrant</a:t>
            </a:r>
            <a:br>
              <a:rPr lang="da-DK" sz="1200" kern="1200" dirty="0" smtClean="0">
                <a:solidFill>
                  <a:schemeClr val="tx1"/>
                </a:solidFill>
                <a:effectLst/>
                <a:latin typeface="+mn-lt"/>
                <a:ea typeface="+mn-ea"/>
                <a:cs typeface="+mn-cs"/>
              </a:rPr>
            </a:br>
            <a:r>
              <a:rPr lang="da-DK" sz="1200" kern="1200" dirty="0" smtClean="0">
                <a:solidFill>
                  <a:schemeClr val="tx1"/>
                </a:solidFill>
                <a:effectLst/>
                <a:latin typeface="+mn-lt"/>
                <a:ea typeface="+mn-ea"/>
                <a:cs typeface="+mn-cs"/>
              </a:rPr>
              <a:t>now follows how each quadrant must be understood</a:t>
            </a:r>
          </a:p>
          <a:p>
            <a:pPr marL="0" marR="0" indent="0" algn="l" defTabSz="914400" rtl="0" eaLnBrk="1" fontAlgn="auto" latinLnBrk="0" hangingPunct="1">
              <a:lnSpc>
                <a:spcPct val="100000"/>
              </a:lnSpc>
              <a:spcBef>
                <a:spcPts val="0"/>
              </a:spcBef>
              <a:spcAft>
                <a:spcPts val="0"/>
              </a:spcAft>
              <a:buClrTx/>
              <a:buSzTx/>
              <a:buFontTx/>
              <a:buNone/>
              <a:tabLst/>
              <a:defRPr/>
            </a:pPr>
            <a:endParaRPr lang="da-DK" dirty="0"/>
          </a:p>
        </p:txBody>
      </p:sp>
      <p:sp>
        <p:nvSpPr>
          <p:cNvPr id="4" name="Pladsholder til diasnummer 3"/>
          <p:cNvSpPr>
            <a:spLocks noGrp="1"/>
          </p:cNvSpPr>
          <p:nvPr>
            <p:ph type="sldNum" sz="quarter" idx="10"/>
          </p:nvPr>
        </p:nvSpPr>
        <p:spPr/>
        <p:txBody>
          <a:bodyPr/>
          <a:lstStyle/>
          <a:p>
            <a:fld id="{029AE0D4-395B-4AE0-A91B-1AB58555538A}" type="slidenum">
              <a:rPr lang="da-DK" smtClean="0"/>
              <a:pPr/>
              <a:t>2</a:t>
            </a:fld>
            <a:endParaRPr lang="da-DK"/>
          </a:p>
        </p:txBody>
      </p:sp>
    </p:spTree>
    <p:extLst>
      <p:ext uri="{BB962C8B-B14F-4D97-AF65-F5344CB8AC3E}">
        <p14:creationId xmlns:p14="http://schemas.microsoft.com/office/powerpoint/2010/main" val="10510328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a-DK" sz="1200" kern="1200" dirty="0" smtClean="0">
                <a:solidFill>
                  <a:schemeClr val="tx1"/>
                </a:solidFill>
                <a:effectLst/>
                <a:latin typeface="+mn-lt"/>
                <a:ea typeface="+mn-ea"/>
                <a:cs typeface="+mn-cs"/>
              </a:rPr>
              <a:t>You may also jointly with others expand the open quadrant into the unknown quadrant.</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err="1" smtClean="0">
                <a:solidFill>
                  <a:schemeClr val="tx1"/>
                </a:solidFill>
                <a:effectLst/>
                <a:latin typeface="+mn-lt"/>
                <a:ea typeface="+mn-ea"/>
                <a:cs typeface="+mn-cs"/>
              </a:rPr>
              <a:t>Planche</a:t>
            </a:r>
            <a:r>
              <a:rPr lang="en-US" sz="1200" kern="1200" dirty="0" smtClean="0">
                <a:solidFill>
                  <a:schemeClr val="tx1"/>
                </a:solidFill>
                <a:effectLst/>
                <a:latin typeface="+mn-lt"/>
                <a:ea typeface="+mn-ea"/>
                <a:cs typeface="+mn-cs"/>
              </a:rPr>
              <a:t> 17 4:53-5:07</a:t>
            </a:r>
            <a:endParaRPr lang="da-DK" sz="1200" kern="1200" dirty="0" smtClean="0">
              <a:solidFill>
                <a:schemeClr val="tx1"/>
              </a:solidFill>
              <a:effectLst/>
              <a:latin typeface="+mn-lt"/>
              <a:ea typeface="+mn-ea"/>
              <a:cs typeface="+mn-cs"/>
            </a:endParaRPr>
          </a:p>
          <a:p>
            <a:r>
              <a:rPr lang="da-DK" sz="1200" kern="1200" dirty="0" smtClean="0">
                <a:solidFill>
                  <a:schemeClr val="tx1"/>
                </a:solidFill>
                <a:effectLst/>
                <a:latin typeface="+mn-lt"/>
                <a:ea typeface="+mn-ea"/>
                <a:cs typeface="+mn-cs"/>
              </a:rPr>
              <a:t>Du kan også i fællesskab med andre udvide det åbne felt over i det ukendte felt. Det er mange gange formålet med teambuilding øvelser. Ved den ideelle øvelse skal alle gerne have et større åbent felt i forhold til hinanden og dermed en bedre kommunikation blandt hinanden bagefter. </a:t>
            </a:r>
          </a:p>
          <a:p>
            <a:r>
              <a:rPr lang="da-DK" sz="1200" kern="120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da-DK" dirty="0"/>
          </a:p>
        </p:txBody>
      </p:sp>
      <p:sp>
        <p:nvSpPr>
          <p:cNvPr id="4" name="Pladsholder til diasnummer 3"/>
          <p:cNvSpPr>
            <a:spLocks noGrp="1"/>
          </p:cNvSpPr>
          <p:nvPr>
            <p:ph type="sldNum" sz="quarter" idx="10"/>
          </p:nvPr>
        </p:nvSpPr>
        <p:spPr/>
        <p:txBody>
          <a:bodyPr/>
          <a:lstStyle/>
          <a:p>
            <a:fld id="{029AE0D4-395B-4AE0-A91B-1AB58555538A}" type="slidenum">
              <a:rPr lang="da-DK" smtClean="0"/>
              <a:pPr/>
              <a:t>3</a:t>
            </a:fld>
            <a:endParaRPr lang="da-DK"/>
          </a:p>
        </p:txBody>
      </p:sp>
    </p:spTree>
    <p:extLst>
      <p:ext uri="{BB962C8B-B14F-4D97-AF65-F5344CB8AC3E}">
        <p14:creationId xmlns:p14="http://schemas.microsoft.com/office/powerpoint/2010/main" val="1051032884"/>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diagramData" Target="../diagrams/data1.xml"/><Relationship Id="rId3" Type="http://schemas.openxmlformats.org/officeDocument/2006/relationships/image" Target="../media/image2.jpeg"/><Relationship Id="rId7" Type="http://schemas.openxmlformats.org/officeDocument/2006/relationships/image" Target="../media/image6.png"/><Relationship Id="rId12"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jpeg"/><Relationship Id="rId11" Type="http://schemas.openxmlformats.org/officeDocument/2006/relationships/diagramColors" Target="../diagrams/colors1.xml"/><Relationship Id="rId5" Type="http://schemas.openxmlformats.org/officeDocument/2006/relationships/image" Target="../media/image4.jpeg"/><Relationship Id="rId10" Type="http://schemas.openxmlformats.org/officeDocument/2006/relationships/diagramQuickStyle" Target="../diagrams/quickStyle1.xml"/><Relationship Id="rId4" Type="http://schemas.openxmlformats.org/officeDocument/2006/relationships/image" Target="../media/image3.jpeg"/><Relationship Id="rId9" Type="http://schemas.openxmlformats.org/officeDocument/2006/relationships/diagramLayout" Target="../diagrams/layout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yramide 5 step">
    <p:bg>
      <p:bgPr>
        <a:solidFill>
          <a:srgbClr val="F7E8D1"/>
        </a:solidFill>
        <a:effectLst/>
      </p:bgPr>
    </p:bg>
    <p:spTree>
      <p:nvGrpSpPr>
        <p:cNvPr id="1" name=""/>
        <p:cNvGrpSpPr/>
        <p:nvPr/>
      </p:nvGrpSpPr>
      <p:grpSpPr>
        <a:xfrm>
          <a:off x="0" y="0"/>
          <a:ext cx="0" cy="0"/>
          <a:chOff x="0" y="0"/>
          <a:chExt cx="0" cy="0"/>
        </a:xfrm>
      </p:grpSpPr>
      <p:sp>
        <p:nvSpPr>
          <p:cNvPr id="7" name="Tekstboks 6"/>
          <p:cNvSpPr txBox="1"/>
          <p:nvPr userDrawn="1"/>
        </p:nvSpPr>
        <p:spPr>
          <a:xfrm>
            <a:off x="9377754" y="2237471"/>
            <a:ext cx="7327200" cy="699529"/>
          </a:xfrm>
          <a:prstGeom prst="rect">
            <a:avLst/>
          </a:prstGeom>
          <a:noFill/>
        </p:spPr>
        <p:txBody>
          <a:bodyPr wrap="square" lIns="122222" tIns="61110" rIns="122222" bIns="61110" rtlCol="0">
            <a:spAutoFit/>
          </a:bodyPr>
          <a:lstStyle/>
          <a:p>
            <a:r>
              <a:rPr lang="da-DK" sz="3700" dirty="0" smtClean="0">
                <a:solidFill>
                  <a:srgbClr val="9BBB59"/>
                </a:solidFill>
                <a:latin typeface="Aharoni" pitchFamily="2" charset="-79"/>
                <a:cs typeface="Aharoni" pitchFamily="2" charset="-79"/>
              </a:rPr>
              <a:t>behovspyramide</a:t>
            </a:r>
            <a:endParaRPr lang="da-DK" sz="3700" dirty="0">
              <a:solidFill>
                <a:srgbClr val="9BBB59"/>
              </a:solidFill>
              <a:latin typeface="Aharoni" pitchFamily="2" charset="-79"/>
              <a:cs typeface="Aharoni" pitchFamily="2" charset="-79"/>
            </a:endParaRPr>
          </a:p>
        </p:txBody>
      </p:sp>
      <p:pic>
        <p:nvPicPr>
          <p:cNvPr id="8" name="Picture 2" descr="http://www.catarina.dk/wp-content/uploads/2008/01/mad.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231900" y="6726605"/>
            <a:ext cx="2287922" cy="130317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http://www.altomkost.dk/NR/rdonlyres/BE8F9097-3F51-445B-82A3-294FD10CDCA4/0/Citron_i_vandkanden.jpg"/>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l="16288" t="324" r="4769" b="38837"/>
          <a:stretch/>
        </p:blipFill>
        <p:spPr bwMode="auto">
          <a:xfrm>
            <a:off x="9519822" y="6726611"/>
            <a:ext cx="1797134" cy="130317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http://bestrong.dk/wp-content/uploads/women_sleeping1-200x100.jpg"/>
          <p:cNvPicPr>
            <a:picLocks noChangeAspect="1" noChangeArrowheads="1"/>
          </p:cNvPicPr>
          <p:nvPr userDrawn="1"/>
        </p:nvPicPr>
        <p:blipFill rotWithShape="1">
          <a:blip r:embed="rId4" cstate="print">
            <a:extLst>
              <a:ext uri="{28A0092B-C50C-407E-A947-70E740481C1C}">
                <a14:useLocalDpi xmlns:a14="http://schemas.microsoft.com/office/drawing/2010/main" val="0"/>
              </a:ext>
            </a:extLst>
          </a:blip>
          <a:srcRect l="16686" r="12406"/>
          <a:stretch/>
        </p:blipFill>
        <p:spPr bwMode="auto">
          <a:xfrm>
            <a:off x="11316960" y="6726609"/>
            <a:ext cx="1938044" cy="1285825"/>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http://www.mjk-h0.dk/evp_site/amagerbanenmodelfotos/5167111871model1Dragor1hus1Str.g.10127.7.2004_WEB.jpg"/>
          <p:cNvPicPr>
            <a:picLocks noChangeAspect="1" noChangeArrowheads="1"/>
          </p:cNvPicPr>
          <p:nvPr userDrawn="1"/>
        </p:nvPicPr>
        <p:blipFill rotWithShape="1">
          <a:blip r:embed="rId5" cstate="print">
            <a:extLst>
              <a:ext uri="{28A0092B-C50C-407E-A947-70E740481C1C}">
                <a14:useLocalDpi xmlns:a14="http://schemas.microsoft.com/office/drawing/2010/main" val="0"/>
              </a:ext>
            </a:extLst>
          </a:blip>
          <a:srcRect l="7963" r="11746"/>
          <a:stretch/>
        </p:blipFill>
        <p:spPr bwMode="auto">
          <a:xfrm>
            <a:off x="13214242" y="6726610"/>
            <a:ext cx="1570499" cy="1270846"/>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2" descr="http://www.metrolic.com/wp-content/uploads/2010/08/sex.jpg"/>
          <p:cNvPicPr>
            <a:picLocks noChangeAspect="1" noChangeArrowheads="1"/>
          </p:cNvPicPr>
          <p:nvPr userDrawn="1"/>
        </p:nvPicPr>
        <p:blipFill rotWithShape="1">
          <a:blip r:embed="rId6" cstate="print">
            <a:extLst>
              <a:ext uri="{28A0092B-C50C-407E-A947-70E740481C1C}">
                <a14:useLocalDpi xmlns:a14="http://schemas.microsoft.com/office/drawing/2010/main" val="0"/>
              </a:ext>
            </a:extLst>
          </a:blip>
          <a:srcRect l="23899" t="7138" r="16332" b="46183"/>
          <a:stretch/>
        </p:blipFill>
        <p:spPr bwMode="auto">
          <a:xfrm>
            <a:off x="14784745" y="6693763"/>
            <a:ext cx="1491362" cy="1336017"/>
          </a:xfrm>
          <a:prstGeom prst="rect">
            <a:avLst/>
          </a:prstGeom>
          <a:noFill/>
          <a:extLst>
            <a:ext uri="{909E8E84-426E-40DD-AFC4-6F175D3DCCD1}">
              <a14:hiddenFill xmlns:a14="http://schemas.microsoft.com/office/drawing/2010/main">
                <a:solidFill>
                  <a:srgbClr val="FFFFFF"/>
                </a:solidFill>
              </a14:hiddenFill>
            </a:ext>
          </a:extLst>
        </p:spPr>
      </p:pic>
      <p:pic>
        <p:nvPicPr>
          <p:cNvPr id="19" name="Billede 18" descr="clipart.png"/>
          <p:cNvPicPr>
            <a:picLocks noChangeAspect="1"/>
          </p:cNvPicPr>
          <p:nvPr userDrawn="1"/>
        </p:nvPicPr>
        <p:blipFill>
          <a:blip r:embed="rId7" cstate="print"/>
          <a:stretch>
            <a:fillRect/>
          </a:stretch>
        </p:blipFill>
        <p:spPr>
          <a:xfrm>
            <a:off x="5567715" y="1000583"/>
            <a:ext cx="1664185" cy="1981261"/>
          </a:xfrm>
          <a:prstGeom prst="rect">
            <a:avLst/>
          </a:prstGeom>
        </p:spPr>
      </p:pic>
      <p:sp>
        <p:nvSpPr>
          <p:cNvPr id="20" name="Tekstboks 19"/>
          <p:cNvSpPr txBox="1"/>
          <p:nvPr userDrawn="1"/>
        </p:nvSpPr>
        <p:spPr>
          <a:xfrm>
            <a:off x="9328522" y="1293264"/>
            <a:ext cx="5840262" cy="1111017"/>
          </a:xfrm>
          <a:prstGeom prst="rect">
            <a:avLst/>
          </a:prstGeom>
          <a:noFill/>
          <a:ln>
            <a:noFill/>
          </a:ln>
        </p:spPr>
        <p:txBody>
          <a:bodyPr wrap="square" lIns="122222" tIns="61110" rIns="122222" bIns="61110" rtlCol="0">
            <a:spAutoFit/>
          </a:bodyPr>
          <a:lstStyle/>
          <a:p>
            <a:pPr lvl="0"/>
            <a:r>
              <a:rPr lang="da-DK" sz="6400" dirty="0" smtClean="0">
                <a:solidFill>
                  <a:schemeClr val="bg1">
                    <a:lumMod val="50000"/>
                  </a:schemeClr>
                </a:solidFill>
                <a:effectLst>
                  <a:outerShdw blurRad="38100" dist="38100" dir="2700000" algn="tl">
                    <a:srgbClr val="000000">
                      <a:alpha val="43137"/>
                    </a:srgbClr>
                  </a:outerShdw>
                </a:effectLst>
                <a:latin typeface="Aharoni" pitchFamily="2" charset="-79"/>
                <a:cs typeface="Aharoni" pitchFamily="2" charset="-79"/>
              </a:rPr>
              <a:t>MASLOW</a:t>
            </a:r>
            <a:endParaRPr lang="da-DK" sz="7200" dirty="0"/>
          </a:p>
        </p:txBody>
      </p:sp>
      <p:sp>
        <p:nvSpPr>
          <p:cNvPr id="22" name="Pladsholder til diagram 21"/>
          <p:cNvSpPr>
            <a:spLocks noGrp="1"/>
          </p:cNvSpPr>
          <p:nvPr>
            <p:ph type="chart" sz="quarter" idx="10"/>
          </p:nvPr>
        </p:nvSpPr>
        <p:spPr>
          <a:xfrm>
            <a:off x="10048214" y="3420467"/>
            <a:ext cx="4608689" cy="2652221"/>
          </a:xfrm>
        </p:spPr>
        <p:txBody>
          <a:bodyPr/>
          <a:lstStyle/>
          <a:p>
            <a:endParaRPr lang="da-DK"/>
          </a:p>
        </p:txBody>
      </p:sp>
      <p:graphicFrame>
        <p:nvGraphicFramePr>
          <p:cNvPr id="25" name="Diagram 24"/>
          <p:cNvGraphicFramePr/>
          <p:nvPr userDrawn="1"/>
        </p:nvGraphicFramePr>
        <p:xfrm>
          <a:off x="-3605433" y="1231044"/>
          <a:ext cx="10837333" cy="7284913"/>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4286968793"/>
      </p:ext>
    </p:extLst>
  </p:cSld>
  <p:clrMapOvr>
    <a:masterClrMapping/>
  </p:clrMapOvr>
  <mc:AlternateContent xmlns:mc="http://schemas.openxmlformats.org/markup-compatibility/2006" xmlns:p14="http://schemas.microsoft.com/office/powerpoint/2010/main">
    <mc:Choice Requires="p14">
      <p:transition spd="med" p14:dur="700" advClick="0" advTm="4000"/>
    </mc:Choice>
    <mc:Fallback xmlns="">
      <p:transition spd="med" advClick="0" advTm="4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5" grpId="0">
        <p:bldAsOne/>
      </p:bldGraphic>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678E86DC-99BF-4593-B5EB-D4FAC0748CCA}" type="datetime1">
              <a:rPr lang="da-DK" smtClean="0"/>
              <a:t>02-11-2018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4202188015"/>
      </p:ext>
    </p:extLst>
  </p:cSld>
  <p:clrMapOvr>
    <a:masterClrMapping/>
  </p:clrMapOvr>
  <mc:AlternateContent xmlns:mc="http://schemas.openxmlformats.org/markup-compatibility/2006" xmlns:p14="http://schemas.microsoft.com/office/powerpoint/2010/main">
    <mc:Choice Requires="p14">
      <p:transition spd="med" p14:dur="700" advClick="0" advTm="4000"/>
    </mc:Choice>
    <mc:Fallback xmlns="">
      <p:transition spd="med" advClick="0" advTm="4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11785600" y="304855"/>
            <a:ext cx="3657600" cy="6503529"/>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812803" y="304855"/>
            <a:ext cx="10701866" cy="6503529"/>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98D94ADC-2E86-4B74-8F40-1A05F97B1F11}" type="datetime1">
              <a:rPr lang="da-DK" smtClean="0"/>
              <a:t>02-11-2018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3225336367"/>
      </p:ext>
    </p:extLst>
  </p:cSld>
  <p:clrMapOvr>
    <a:masterClrMapping/>
  </p:clrMapOvr>
  <mc:AlternateContent xmlns:mc="http://schemas.openxmlformats.org/markup-compatibility/2006" xmlns:p14="http://schemas.microsoft.com/office/powerpoint/2010/main">
    <mc:Choice Requires="p14">
      <p:transition spd="med" p14:dur="700" advClick="0" advTm="4000"/>
    </mc:Choice>
    <mc:Fallback xmlns="">
      <p:transition spd="med" advClick="0" advTm="4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dirty="0" smtClean="0"/>
              <a:t>Klik for at redigere i master</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4" name="Pladsholder til dato 3"/>
          <p:cNvSpPr>
            <a:spLocks noGrp="1"/>
          </p:cNvSpPr>
          <p:nvPr>
            <p:ph type="dt" sz="half" idx="10"/>
          </p:nvPr>
        </p:nvSpPr>
        <p:spPr/>
        <p:txBody>
          <a:bodyPr/>
          <a:lstStyle/>
          <a:p>
            <a:fld id="{C8994BFA-F05E-4369-A039-9AC5DE42FA1C}" type="datetime1">
              <a:rPr lang="da-DK" smtClean="0"/>
              <a:t>02-11-2018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3887069303"/>
      </p:ext>
    </p:extLst>
  </p:cSld>
  <p:clrMapOvr>
    <a:masterClrMapping/>
  </p:clrMapOvr>
  <mc:AlternateContent xmlns:mc="http://schemas.openxmlformats.org/markup-compatibility/2006" xmlns:p14="http://schemas.microsoft.com/office/powerpoint/2010/main">
    <mc:Choice Requires="p14">
      <p:transition spd="med" p14:dur="700" advClick="0" advTm="4000"/>
    </mc:Choice>
    <mc:Fallback xmlns="">
      <p:transition spd="med" advClick="0" advTm="4000"/>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1284113" y="5876896"/>
            <a:ext cx="13817600" cy="1816415"/>
          </a:xfrm>
        </p:spPr>
        <p:txBody>
          <a:bodyPr anchor="t"/>
          <a:lstStyle>
            <a:lvl1pPr algn="l">
              <a:defRPr sz="5300" b="1" cap="all"/>
            </a:lvl1pPr>
          </a:lstStyle>
          <a:p>
            <a:r>
              <a:rPr lang="da-DK" smtClean="0"/>
              <a:t>Klik for at redigere i master</a:t>
            </a:r>
            <a:endParaRPr lang="da-DK"/>
          </a:p>
        </p:txBody>
      </p:sp>
      <p:sp>
        <p:nvSpPr>
          <p:cNvPr id="3" name="Pladsholder til tekst 2"/>
          <p:cNvSpPr>
            <a:spLocks noGrp="1"/>
          </p:cNvSpPr>
          <p:nvPr>
            <p:ph type="body" idx="1"/>
          </p:nvPr>
        </p:nvSpPr>
        <p:spPr>
          <a:xfrm>
            <a:off x="1284113" y="3876293"/>
            <a:ext cx="13817600" cy="2000597"/>
          </a:xfrm>
        </p:spPr>
        <p:txBody>
          <a:bodyPr anchor="b"/>
          <a:lstStyle>
            <a:lvl1pPr marL="0" indent="0">
              <a:buNone/>
              <a:defRPr sz="2700">
                <a:solidFill>
                  <a:schemeClr val="tx1">
                    <a:tint val="75000"/>
                  </a:schemeClr>
                </a:solidFill>
              </a:defRPr>
            </a:lvl1pPr>
            <a:lvl2pPr marL="611109" indent="0">
              <a:buNone/>
              <a:defRPr sz="2400">
                <a:solidFill>
                  <a:schemeClr val="tx1">
                    <a:tint val="75000"/>
                  </a:schemeClr>
                </a:solidFill>
              </a:defRPr>
            </a:lvl2pPr>
            <a:lvl3pPr marL="1222217" indent="0">
              <a:buNone/>
              <a:defRPr sz="2100">
                <a:solidFill>
                  <a:schemeClr val="tx1">
                    <a:tint val="75000"/>
                  </a:schemeClr>
                </a:solidFill>
              </a:defRPr>
            </a:lvl3pPr>
            <a:lvl4pPr marL="1833326" indent="0">
              <a:buNone/>
              <a:defRPr sz="1900">
                <a:solidFill>
                  <a:schemeClr val="tx1">
                    <a:tint val="75000"/>
                  </a:schemeClr>
                </a:solidFill>
              </a:defRPr>
            </a:lvl4pPr>
            <a:lvl5pPr marL="2444435" indent="0">
              <a:buNone/>
              <a:defRPr sz="1900">
                <a:solidFill>
                  <a:schemeClr val="tx1">
                    <a:tint val="75000"/>
                  </a:schemeClr>
                </a:solidFill>
              </a:defRPr>
            </a:lvl5pPr>
            <a:lvl6pPr marL="3055544" indent="0">
              <a:buNone/>
              <a:defRPr sz="1900">
                <a:solidFill>
                  <a:schemeClr val="tx1">
                    <a:tint val="75000"/>
                  </a:schemeClr>
                </a:solidFill>
              </a:defRPr>
            </a:lvl6pPr>
            <a:lvl7pPr marL="3666652" indent="0">
              <a:buNone/>
              <a:defRPr sz="1900">
                <a:solidFill>
                  <a:schemeClr val="tx1">
                    <a:tint val="75000"/>
                  </a:schemeClr>
                </a:solidFill>
              </a:defRPr>
            </a:lvl7pPr>
            <a:lvl8pPr marL="4277761" indent="0">
              <a:buNone/>
              <a:defRPr sz="1900">
                <a:solidFill>
                  <a:schemeClr val="tx1">
                    <a:tint val="75000"/>
                  </a:schemeClr>
                </a:solidFill>
              </a:defRPr>
            </a:lvl8pPr>
            <a:lvl9pPr marL="4888870" indent="0">
              <a:buNone/>
              <a:defRPr sz="19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503C37AF-00B1-4E23-902D-F1AA23E4267B}" type="datetime1">
              <a:rPr lang="da-DK" smtClean="0"/>
              <a:t>02-11-2018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3630617180"/>
      </p:ext>
    </p:extLst>
  </p:cSld>
  <p:clrMapOvr>
    <a:masterClrMapping/>
  </p:clrMapOvr>
  <mc:AlternateContent xmlns:mc="http://schemas.openxmlformats.org/markup-compatibility/2006" xmlns:p14="http://schemas.microsoft.com/office/powerpoint/2010/main">
    <mc:Choice Requires="p14">
      <p:transition spd="med" p14:dur="700" advClick="0" advTm="4000"/>
    </mc:Choice>
    <mc:Fallback xmlns="">
      <p:transition spd="med" advClick="0" advTm="4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812803" y="1778310"/>
            <a:ext cx="7179733" cy="503007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8263470" y="1778310"/>
            <a:ext cx="7179733" cy="503007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9FC7F8B8-8AB4-403A-A776-7DF617F11843}" type="datetime1">
              <a:rPr lang="da-DK" smtClean="0"/>
              <a:t>02-11-2018</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663421591"/>
      </p:ext>
    </p:extLst>
  </p:cSld>
  <p:clrMapOvr>
    <a:masterClrMapping/>
  </p:clrMapOvr>
  <mc:AlternateContent xmlns:mc="http://schemas.openxmlformats.org/markup-compatibility/2006" xmlns:p14="http://schemas.microsoft.com/office/powerpoint/2010/main">
    <mc:Choice Requires="p14">
      <p:transition spd="med" p14:dur="700" advClick="0" advTm="4000"/>
    </mc:Choice>
    <mc:Fallback xmlns="">
      <p:transition spd="med" advClick="0" advTm="4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812802" y="366248"/>
            <a:ext cx="14630400" cy="1524265"/>
          </a:xfrm>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812801" y="2047177"/>
            <a:ext cx="7182556" cy="853164"/>
          </a:xfrm>
        </p:spPr>
        <p:txBody>
          <a:bodyPr anchor="b"/>
          <a:lstStyle>
            <a:lvl1pPr marL="0" indent="0">
              <a:buNone/>
              <a:defRPr sz="3200" b="1"/>
            </a:lvl1pPr>
            <a:lvl2pPr marL="611109" indent="0">
              <a:buNone/>
              <a:defRPr sz="2700" b="1"/>
            </a:lvl2pPr>
            <a:lvl3pPr marL="1222217" indent="0">
              <a:buNone/>
              <a:defRPr sz="2400" b="1"/>
            </a:lvl3pPr>
            <a:lvl4pPr marL="1833326" indent="0">
              <a:buNone/>
              <a:defRPr sz="2100" b="1"/>
            </a:lvl4pPr>
            <a:lvl5pPr marL="2444435" indent="0">
              <a:buNone/>
              <a:defRPr sz="2100" b="1"/>
            </a:lvl5pPr>
            <a:lvl6pPr marL="3055544" indent="0">
              <a:buNone/>
              <a:defRPr sz="2100" b="1"/>
            </a:lvl6pPr>
            <a:lvl7pPr marL="3666652" indent="0">
              <a:buNone/>
              <a:defRPr sz="2100" b="1"/>
            </a:lvl7pPr>
            <a:lvl8pPr marL="4277761" indent="0">
              <a:buNone/>
              <a:defRPr sz="2100" b="1"/>
            </a:lvl8pPr>
            <a:lvl9pPr marL="4888870" indent="0">
              <a:buNone/>
              <a:defRPr sz="2100" b="1"/>
            </a:lvl9pPr>
          </a:lstStyle>
          <a:p>
            <a:pPr lvl="0"/>
            <a:r>
              <a:rPr lang="da-DK" smtClean="0"/>
              <a:t>Klik for at redigere i master</a:t>
            </a:r>
          </a:p>
        </p:txBody>
      </p:sp>
      <p:sp>
        <p:nvSpPr>
          <p:cNvPr id="4" name="Pladsholder til indhold 3"/>
          <p:cNvSpPr>
            <a:spLocks noGrp="1"/>
          </p:cNvSpPr>
          <p:nvPr>
            <p:ph sz="half" idx="2"/>
          </p:nvPr>
        </p:nvSpPr>
        <p:spPr>
          <a:xfrm>
            <a:off x="812801" y="2900339"/>
            <a:ext cx="7182556" cy="5269299"/>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8257824" y="2047177"/>
            <a:ext cx="7185378" cy="853164"/>
          </a:xfrm>
        </p:spPr>
        <p:txBody>
          <a:bodyPr anchor="b"/>
          <a:lstStyle>
            <a:lvl1pPr marL="0" indent="0">
              <a:buNone/>
              <a:defRPr sz="3200" b="1"/>
            </a:lvl1pPr>
            <a:lvl2pPr marL="611109" indent="0">
              <a:buNone/>
              <a:defRPr sz="2700" b="1"/>
            </a:lvl2pPr>
            <a:lvl3pPr marL="1222217" indent="0">
              <a:buNone/>
              <a:defRPr sz="2400" b="1"/>
            </a:lvl3pPr>
            <a:lvl4pPr marL="1833326" indent="0">
              <a:buNone/>
              <a:defRPr sz="2100" b="1"/>
            </a:lvl4pPr>
            <a:lvl5pPr marL="2444435" indent="0">
              <a:buNone/>
              <a:defRPr sz="2100" b="1"/>
            </a:lvl5pPr>
            <a:lvl6pPr marL="3055544" indent="0">
              <a:buNone/>
              <a:defRPr sz="2100" b="1"/>
            </a:lvl6pPr>
            <a:lvl7pPr marL="3666652" indent="0">
              <a:buNone/>
              <a:defRPr sz="2100" b="1"/>
            </a:lvl7pPr>
            <a:lvl8pPr marL="4277761" indent="0">
              <a:buNone/>
              <a:defRPr sz="2100" b="1"/>
            </a:lvl8pPr>
            <a:lvl9pPr marL="4888870" indent="0">
              <a:buNone/>
              <a:defRPr sz="2100" b="1"/>
            </a:lvl9pPr>
          </a:lstStyle>
          <a:p>
            <a:pPr lvl="0"/>
            <a:r>
              <a:rPr lang="da-DK" smtClean="0"/>
              <a:t>Klik for at redigere i master</a:t>
            </a:r>
          </a:p>
        </p:txBody>
      </p:sp>
      <p:sp>
        <p:nvSpPr>
          <p:cNvPr id="6" name="Pladsholder til indhold 5"/>
          <p:cNvSpPr>
            <a:spLocks noGrp="1"/>
          </p:cNvSpPr>
          <p:nvPr>
            <p:ph sz="quarter" idx="4"/>
          </p:nvPr>
        </p:nvSpPr>
        <p:spPr>
          <a:xfrm>
            <a:off x="8257824" y="2900339"/>
            <a:ext cx="7185378" cy="5269299"/>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6DF390C4-9820-4CA4-B8AF-83A640E1B1F0}" type="datetime1">
              <a:rPr lang="da-DK" smtClean="0"/>
              <a:t>02-11-2018</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493183751"/>
      </p:ext>
    </p:extLst>
  </p:cSld>
  <p:clrMapOvr>
    <a:masterClrMapping/>
  </p:clrMapOvr>
  <mc:AlternateContent xmlns:mc="http://schemas.openxmlformats.org/markup-compatibility/2006" xmlns:p14="http://schemas.microsoft.com/office/powerpoint/2010/main">
    <mc:Choice Requires="p14">
      <p:transition spd="med" p14:dur="700" advClick="0" advTm="4000"/>
    </mc:Choice>
    <mc:Fallback xmlns="">
      <p:transition spd="med" advClick="0" advTm="4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2A45416D-2CD3-4402-933A-16BEFC9B88E1}" type="datetime1">
              <a:rPr lang="da-DK" smtClean="0"/>
              <a:t>02-11-2018</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493582096"/>
      </p:ext>
    </p:extLst>
  </p:cSld>
  <p:clrMapOvr>
    <a:masterClrMapping/>
  </p:clrMapOvr>
  <mc:AlternateContent xmlns:mc="http://schemas.openxmlformats.org/markup-compatibility/2006" xmlns:p14="http://schemas.microsoft.com/office/powerpoint/2010/main">
    <mc:Choice Requires="p14">
      <p:transition spd="med" p14:dur="700" advClick="0" advTm="4000"/>
    </mc:Choice>
    <mc:Fallback xmlns="">
      <p:transition spd="med" advClick="0" advTm="4000"/>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bg>
      <p:bgPr>
        <a:solidFill>
          <a:srgbClr val="FBF2E5"/>
        </a:solidFill>
        <a:effectLst/>
      </p:bgPr>
    </p:bg>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3F3BF136-29F1-45D3-B129-AE17A20C8E09}" type="datetime1">
              <a:rPr lang="da-DK" smtClean="0"/>
              <a:t>02-11-2018</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3001012173"/>
      </p:ext>
    </p:extLst>
  </p:cSld>
  <p:clrMapOvr>
    <a:masterClrMapping/>
  </p:clrMapOvr>
  <mc:AlternateContent xmlns:mc="http://schemas.openxmlformats.org/markup-compatibility/2006" xmlns:p14="http://schemas.microsoft.com/office/powerpoint/2010/main">
    <mc:Choice Requires="p14">
      <p:transition spd="med" p14:dur="700" advClick="0" advTm="4000"/>
    </mc:Choice>
    <mc:Fallback xmlns="">
      <p:transition spd="med" advClick="0" advTm="4000"/>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12806" y="364136"/>
            <a:ext cx="5348112" cy="1549669"/>
          </a:xfrm>
        </p:spPr>
        <p:txBody>
          <a:bodyPr anchor="b"/>
          <a:lstStyle>
            <a:lvl1pPr algn="l">
              <a:defRPr sz="2700" b="1"/>
            </a:lvl1pPr>
          </a:lstStyle>
          <a:p>
            <a:r>
              <a:rPr lang="da-DK" smtClean="0"/>
              <a:t>Klik for at redigere i master</a:t>
            </a:r>
            <a:endParaRPr lang="da-DK"/>
          </a:p>
        </p:txBody>
      </p:sp>
      <p:sp>
        <p:nvSpPr>
          <p:cNvPr id="3" name="Pladsholder til indhold 2"/>
          <p:cNvSpPr>
            <a:spLocks noGrp="1"/>
          </p:cNvSpPr>
          <p:nvPr>
            <p:ph idx="1"/>
          </p:nvPr>
        </p:nvSpPr>
        <p:spPr>
          <a:xfrm>
            <a:off x="6355647" y="364132"/>
            <a:ext cx="9087554" cy="7805505"/>
          </a:xfrm>
        </p:spPr>
        <p:txBody>
          <a:bodyPr/>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812806" y="1913803"/>
            <a:ext cx="5348112" cy="6255836"/>
          </a:xfrm>
        </p:spPr>
        <p:txBody>
          <a:bodyPr/>
          <a:lstStyle>
            <a:lvl1pPr marL="0" indent="0">
              <a:buNone/>
              <a:defRPr sz="1900"/>
            </a:lvl1pPr>
            <a:lvl2pPr marL="611109" indent="0">
              <a:buNone/>
              <a:defRPr sz="1600"/>
            </a:lvl2pPr>
            <a:lvl3pPr marL="1222217" indent="0">
              <a:buNone/>
              <a:defRPr sz="1300"/>
            </a:lvl3pPr>
            <a:lvl4pPr marL="1833326" indent="0">
              <a:buNone/>
              <a:defRPr sz="1200"/>
            </a:lvl4pPr>
            <a:lvl5pPr marL="2444435" indent="0">
              <a:buNone/>
              <a:defRPr sz="1200"/>
            </a:lvl5pPr>
            <a:lvl6pPr marL="3055544" indent="0">
              <a:buNone/>
              <a:defRPr sz="1200"/>
            </a:lvl6pPr>
            <a:lvl7pPr marL="3666652" indent="0">
              <a:buNone/>
              <a:defRPr sz="1200"/>
            </a:lvl7pPr>
            <a:lvl8pPr marL="4277761" indent="0">
              <a:buNone/>
              <a:defRPr sz="1200"/>
            </a:lvl8pPr>
            <a:lvl9pPr marL="4888870" indent="0">
              <a:buNone/>
              <a:defRPr sz="12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F0FDB250-1A2D-4E6E-AEC3-1D91386F7C9B}" type="datetime1">
              <a:rPr lang="da-DK" smtClean="0"/>
              <a:t>02-11-2018</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550360475"/>
      </p:ext>
    </p:extLst>
  </p:cSld>
  <p:clrMapOvr>
    <a:masterClrMapping/>
  </p:clrMapOvr>
  <mc:AlternateContent xmlns:mc="http://schemas.openxmlformats.org/markup-compatibility/2006" xmlns:p14="http://schemas.microsoft.com/office/powerpoint/2010/main">
    <mc:Choice Requires="p14">
      <p:transition spd="med" p14:dur="700" advClick="0" advTm="4000"/>
    </mc:Choice>
    <mc:Fallback xmlns="">
      <p:transition spd="med" advClick="0" advTm="4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3186292" y="6401913"/>
            <a:ext cx="9753600" cy="755782"/>
          </a:xfrm>
        </p:spPr>
        <p:txBody>
          <a:bodyPr anchor="b"/>
          <a:lstStyle>
            <a:lvl1pPr algn="l">
              <a:defRPr sz="2700" b="1"/>
            </a:lvl1pPr>
          </a:lstStyle>
          <a:p>
            <a:r>
              <a:rPr lang="da-DK" smtClean="0"/>
              <a:t>Klik for at redigere i master</a:t>
            </a:r>
            <a:endParaRPr lang="da-DK"/>
          </a:p>
        </p:txBody>
      </p:sp>
      <p:sp>
        <p:nvSpPr>
          <p:cNvPr id="3" name="Pladsholder til billede 2"/>
          <p:cNvSpPr>
            <a:spLocks noGrp="1"/>
          </p:cNvSpPr>
          <p:nvPr>
            <p:ph type="pic" idx="1"/>
          </p:nvPr>
        </p:nvSpPr>
        <p:spPr>
          <a:xfrm>
            <a:off x="3186292" y="817177"/>
            <a:ext cx="9753600" cy="5487353"/>
          </a:xfrm>
        </p:spPr>
        <p:txBody>
          <a:bodyPr/>
          <a:lstStyle>
            <a:lvl1pPr marL="0" indent="0">
              <a:buNone/>
              <a:defRPr sz="4300"/>
            </a:lvl1pPr>
            <a:lvl2pPr marL="611109" indent="0">
              <a:buNone/>
              <a:defRPr sz="3700"/>
            </a:lvl2pPr>
            <a:lvl3pPr marL="1222217" indent="0">
              <a:buNone/>
              <a:defRPr sz="3200"/>
            </a:lvl3pPr>
            <a:lvl4pPr marL="1833326" indent="0">
              <a:buNone/>
              <a:defRPr sz="2700"/>
            </a:lvl4pPr>
            <a:lvl5pPr marL="2444435" indent="0">
              <a:buNone/>
              <a:defRPr sz="2700"/>
            </a:lvl5pPr>
            <a:lvl6pPr marL="3055544" indent="0">
              <a:buNone/>
              <a:defRPr sz="2700"/>
            </a:lvl6pPr>
            <a:lvl7pPr marL="3666652" indent="0">
              <a:buNone/>
              <a:defRPr sz="2700"/>
            </a:lvl7pPr>
            <a:lvl8pPr marL="4277761" indent="0">
              <a:buNone/>
              <a:defRPr sz="2700"/>
            </a:lvl8pPr>
            <a:lvl9pPr marL="4888870" indent="0">
              <a:buNone/>
              <a:defRPr sz="2700"/>
            </a:lvl9pPr>
          </a:lstStyle>
          <a:p>
            <a:endParaRPr lang="da-DK"/>
          </a:p>
        </p:txBody>
      </p:sp>
      <p:sp>
        <p:nvSpPr>
          <p:cNvPr id="4" name="Pladsholder til tekst 3"/>
          <p:cNvSpPr>
            <a:spLocks noGrp="1"/>
          </p:cNvSpPr>
          <p:nvPr>
            <p:ph type="body" sz="half" idx="2"/>
          </p:nvPr>
        </p:nvSpPr>
        <p:spPr>
          <a:xfrm>
            <a:off x="3186292" y="7157696"/>
            <a:ext cx="9753600" cy="1073334"/>
          </a:xfrm>
        </p:spPr>
        <p:txBody>
          <a:bodyPr/>
          <a:lstStyle>
            <a:lvl1pPr marL="0" indent="0">
              <a:buNone/>
              <a:defRPr sz="1900"/>
            </a:lvl1pPr>
            <a:lvl2pPr marL="611109" indent="0">
              <a:buNone/>
              <a:defRPr sz="1600"/>
            </a:lvl2pPr>
            <a:lvl3pPr marL="1222217" indent="0">
              <a:buNone/>
              <a:defRPr sz="1300"/>
            </a:lvl3pPr>
            <a:lvl4pPr marL="1833326" indent="0">
              <a:buNone/>
              <a:defRPr sz="1200"/>
            </a:lvl4pPr>
            <a:lvl5pPr marL="2444435" indent="0">
              <a:buNone/>
              <a:defRPr sz="1200"/>
            </a:lvl5pPr>
            <a:lvl6pPr marL="3055544" indent="0">
              <a:buNone/>
              <a:defRPr sz="1200"/>
            </a:lvl6pPr>
            <a:lvl7pPr marL="3666652" indent="0">
              <a:buNone/>
              <a:defRPr sz="1200"/>
            </a:lvl7pPr>
            <a:lvl8pPr marL="4277761" indent="0">
              <a:buNone/>
              <a:defRPr sz="1200"/>
            </a:lvl8pPr>
            <a:lvl9pPr marL="4888870" indent="0">
              <a:buNone/>
              <a:defRPr sz="12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E5C8547A-ACF9-4C91-847C-F5EE2AD3F174}" type="datetime1">
              <a:rPr lang="da-DK" smtClean="0"/>
              <a:t>02-11-2018</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2625339582"/>
      </p:ext>
    </p:extLst>
  </p:cSld>
  <p:clrMapOvr>
    <a:masterClrMapping/>
  </p:clrMapOvr>
  <mc:AlternateContent xmlns:mc="http://schemas.openxmlformats.org/markup-compatibility/2006" xmlns:p14="http://schemas.microsoft.com/office/powerpoint/2010/main">
    <mc:Choice Requires="p14">
      <p:transition spd="med" p14:dur="700" advClick="0" advTm="4000"/>
    </mc:Choice>
    <mc:Fallback xmlns="">
      <p:transition spd="med" advClick="0" advTm="4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812802" y="366248"/>
            <a:ext cx="14630400" cy="1524265"/>
          </a:xfrm>
          <a:prstGeom prst="rect">
            <a:avLst/>
          </a:prstGeom>
        </p:spPr>
        <p:txBody>
          <a:bodyPr vert="horz" lIns="122222" tIns="61110" rIns="122222" bIns="6111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812802" y="2133974"/>
            <a:ext cx="14630400" cy="6035665"/>
          </a:xfrm>
          <a:prstGeom prst="rect">
            <a:avLst/>
          </a:prstGeom>
        </p:spPr>
        <p:txBody>
          <a:bodyPr vert="horz" lIns="122222" tIns="61110" rIns="122222" bIns="6111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812802" y="8476612"/>
            <a:ext cx="3793067" cy="486919"/>
          </a:xfrm>
          <a:prstGeom prst="rect">
            <a:avLst/>
          </a:prstGeom>
        </p:spPr>
        <p:txBody>
          <a:bodyPr vert="horz" lIns="122222" tIns="61110" rIns="122222" bIns="61110" rtlCol="0" anchor="ctr"/>
          <a:lstStyle>
            <a:lvl1pPr algn="l">
              <a:defRPr sz="1600">
                <a:solidFill>
                  <a:schemeClr val="tx1">
                    <a:tint val="75000"/>
                  </a:schemeClr>
                </a:solidFill>
              </a:defRPr>
            </a:lvl1pPr>
          </a:lstStyle>
          <a:p>
            <a:fld id="{A4568CC9-0589-4BF1-AC35-88AFC804FAB6}" type="datetime1">
              <a:rPr lang="da-DK" smtClean="0"/>
              <a:t>02-11-2018</a:t>
            </a:fld>
            <a:endParaRPr lang="da-DK"/>
          </a:p>
        </p:txBody>
      </p:sp>
      <p:sp>
        <p:nvSpPr>
          <p:cNvPr id="5" name="Pladsholder til sidefod 4"/>
          <p:cNvSpPr>
            <a:spLocks noGrp="1"/>
          </p:cNvSpPr>
          <p:nvPr>
            <p:ph type="ftr" sz="quarter" idx="3"/>
          </p:nvPr>
        </p:nvSpPr>
        <p:spPr>
          <a:xfrm>
            <a:off x="5554138" y="8476612"/>
            <a:ext cx="5147731" cy="486919"/>
          </a:xfrm>
          <a:prstGeom prst="rect">
            <a:avLst/>
          </a:prstGeom>
        </p:spPr>
        <p:txBody>
          <a:bodyPr vert="horz" lIns="122222" tIns="61110" rIns="122222" bIns="61110" rtlCol="0" anchor="ctr"/>
          <a:lstStyle>
            <a:lvl1pPr algn="ctr">
              <a:defRPr sz="16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11650135" y="8476612"/>
            <a:ext cx="3793067" cy="486919"/>
          </a:xfrm>
          <a:prstGeom prst="rect">
            <a:avLst/>
          </a:prstGeom>
        </p:spPr>
        <p:txBody>
          <a:bodyPr vert="horz" lIns="122222" tIns="61110" rIns="122222" bIns="61110" rtlCol="0" anchor="ctr"/>
          <a:lstStyle>
            <a:lvl1pPr algn="r">
              <a:defRPr sz="1600">
                <a:solidFill>
                  <a:schemeClr val="tx1">
                    <a:tint val="75000"/>
                  </a:schemeClr>
                </a:solidFill>
              </a:defRPr>
            </a:lvl1pPr>
          </a:lstStyle>
          <a:p>
            <a:fld id="{F9A650B7-67A5-4A6E-944B-DBFCFD6D046C}" type="slidenum">
              <a:rPr lang="da-DK" smtClean="0"/>
              <a:pPr/>
              <a:t>‹nr.›</a:t>
            </a:fld>
            <a:endParaRPr lang="da-DK"/>
          </a:p>
        </p:txBody>
      </p:sp>
    </p:spTree>
    <p:extLst>
      <p:ext uri="{BB962C8B-B14F-4D97-AF65-F5344CB8AC3E}">
        <p14:creationId xmlns:p14="http://schemas.microsoft.com/office/powerpoint/2010/main" val="4224724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advClick="0" advTm="4000"/>
    </mc:Choice>
    <mc:Fallback xmlns="">
      <p:transition spd="med" advClick="0" advTm="4000"/>
    </mc:Fallback>
  </mc:AlternateContent>
  <p:timing>
    <p:tnLst>
      <p:par>
        <p:cTn id="1" dur="indefinite" restart="never" nodeType="tmRoot"/>
      </p:par>
    </p:tnLst>
  </p:timing>
  <p:hf sldNum="0" hdr="0" ftr="0" dt="0"/>
  <p:txStyles>
    <p:titleStyle>
      <a:lvl1pPr algn="ctr" defTabSz="1222217" rtl="0" eaLnBrk="1" latinLnBrk="0" hangingPunct="1">
        <a:spcBef>
          <a:spcPct val="0"/>
        </a:spcBef>
        <a:buNone/>
        <a:defRPr sz="5900" kern="1200">
          <a:solidFill>
            <a:schemeClr val="tx1"/>
          </a:solidFill>
          <a:latin typeface="+mj-lt"/>
          <a:ea typeface="+mj-ea"/>
          <a:cs typeface="+mj-cs"/>
        </a:defRPr>
      </a:lvl1pPr>
    </p:titleStyle>
    <p:bodyStyle>
      <a:lvl1pPr marL="458331" indent="-458331" algn="l" defTabSz="1222217" rtl="0" eaLnBrk="1" latinLnBrk="0" hangingPunct="1">
        <a:spcBef>
          <a:spcPct val="20000"/>
        </a:spcBef>
        <a:buFont typeface="Arial" pitchFamily="34" charset="0"/>
        <a:buChar char="•"/>
        <a:defRPr sz="4300" kern="1200">
          <a:solidFill>
            <a:schemeClr val="tx1"/>
          </a:solidFill>
          <a:latin typeface="+mn-lt"/>
          <a:ea typeface="+mn-ea"/>
          <a:cs typeface="+mn-cs"/>
        </a:defRPr>
      </a:lvl1pPr>
      <a:lvl2pPr marL="993051" indent="-381942" algn="l" defTabSz="1222217" rtl="0" eaLnBrk="1" latinLnBrk="0" hangingPunct="1">
        <a:spcBef>
          <a:spcPct val="20000"/>
        </a:spcBef>
        <a:buFont typeface="Arial" pitchFamily="34" charset="0"/>
        <a:buChar char="–"/>
        <a:defRPr sz="3700" kern="1200">
          <a:solidFill>
            <a:schemeClr val="tx1"/>
          </a:solidFill>
          <a:latin typeface="+mn-lt"/>
          <a:ea typeface="+mn-ea"/>
          <a:cs typeface="+mn-cs"/>
        </a:defRPr>
      </a:lvl2pPr>
      <a:lvl3pPr marL="1527772" indent="-305555" algn="l" defTabSz="1222217"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8881" indent="-305555" algn="l" defTabSz="1222217" rtl="0" eaLnBrk="1" latinLnBrk="0" hangingPunct="1">
        <a:spcBef>
          <a:spcPct val="20000"/>
        </a:spcBef>
        <a:buFont typeface="Arial" pitchFamily="34" charset="0"/>
        <a:buChar char="–"/>
        <a:defRPr sz="2700" kern="1200">
          <a:solidFill>
            <a:schemeClr val="tx1"/>
          </a:solidFill>
          <a:latin typeface="+mn-lt"/>
          <a:ea typeface="+mn-ea"/>
          <a:cs typeface="+mn-cs"/>
        </a:defRPr>
      </a:lvl4pPr>
      <a:lvl5pPr marL="2749990" indent="-305555" algn="l" defTabSz="1222217" rtl="0" eaLnBrk="1" latinLnBrk="0" hangingPunct="1">
        <a:spcBef>
          <a:spcPct val="20000"/>
        </a:spcBef>
        <a:buFont typeface="Arial" pitchFamily="34" charset="0"/>
        <a:buChar char="»"/>
        <a:defRPr sz="2700" kern="1200">
          <a:solidFill>
            <a:schemeClr val="tx1"/>
          </a:solidFill>
          <a:latin typeface="+mn-lt"/>
          <a:ea typeface="+mn-ea"/>
          <a:cs typeface="+mn-cs"/>
        </a:defRPr>
      </a:lvl5pPr>
      <a:lvl6pPr marL="3361099" indent="-305555" algn="l" defTabSz="1222217"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72207" indent="-305555" algn="l" defTabSz="1222217"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83316" indent="-305555" algn="l" defTabSz="1222217"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94425" indent="-305555" algn="l" defTabSz="1222217"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da-DK"/>
      </a:defPPr>
      <a:lvl1pPr marL="0" algn="l" defTabSz="1222217" rtl="0" eaLnBrk="1" latinLnBrk="0" hangingPunct="1">
        <a:defRPr sz="2400" kern="1200">
          <a:solidFill>
            <a:schemeClr val="tx1"/>
          </a:solidFill>
          <a:latin typeface="+mn-lt"/>
          <a:ea typeface="+mn-ea"/>
          <a:cs typeface="+mn-cs"/>
        </a:defRPr>
      </a:lvl1pPr>
      <a:lvl2pPr marL="611109" algn="l" defTabSz="1222217" rtl="0" eaLnBrk="1" latinLnBrk="0" hangingPunct="1">
        <a:defRPr sz="2400" kern="1200">
          <a:solidFill>
            <a:schemeClr val="tx1"/>
          </a:solidFill>
          <a:latin typeface="+mn-lt"/>
          <a:ea typeface="+mn-ea"/>
          <a:cs typeface="+mn-cs"/>
        </a:defRPr>
      </a:lvl2pPr>
      <a:lvl3pPr marL="1222217" algn="l" defTabSz="1222217" rtl="0" eaLnBrk="1" latinLnBrk="0" hangingPunct="1">
        <a:defRPr sz="2400" kern="1200">
          <a:solidFill>
            <a:schemeClr val="tx1"/>
          </a:solidFill>
          <a:latin typeface="+mn-lt"/>
          <a:ea typeface="+mn-ea"/>
          <a:cs typeface="+mn-cs"/>
        </a:defRPr>
      </a:lvl3pPr>
      <a:lvl4pPr marL="1833326" algn="l" defTabSz="1222217" rtl="0" eaLnBrk="1" latinLnBrk="0" hangingPunct="1">
        <a:defRPr sz="2400" kern="1200">
          <a:solidFill>
            <a:schemeClr val="tx1"/>
          </a:solidFill>
          <a:latin typeface="+mn-lt"/>
          <a:ea typeface="+mn-ea"/>
          <a:cs typeface="+mn-cs"/>
        </a:defRPr>
      </a:lvl4pPr>
      <a:lvl5pPr marL="2444435" algn="l" defTabSz="1222217" rtl="0" eaLnBrk="1" latinLnBrk="0" hangingPunct="1">
        <a:defRPr sz="2400" kern="1200">
          <a:solidFill>
            <a:schemeClr val="tx1"/>
          </a:solidFill>
          <a:latin typeface="+mn-lt"/>
          <a:ea typeface="+mn-ea"/>
          <a:cs typeface="+mn-cs"/>
        </a:defRPr>
      </a:lvl5pPr>
      <a:lvl6pPr marL="3055544" algn="l" defTabSz="1222217" rtl="0" eaLnBrk="1" latinLnBrk="0" hangingPunct="1">
        <a:defRPr sz="2400" kern="1200">
          <a:solidFill>
            <a:schemeClr val="tx1"/>
          </a:solidFill>
          <a:latin typeface="+mn-lt"/>
          <a:ea typeface="+mn-ea"/>
          <a:cs typeface="+mn-cs"/>
        </a:defRPr>
      </a:lvl6pPr>
      <a:lvl7pPr marL="3666652" algn="l" defTabSz="1222217" rtl="0" eaLnBrk="1" latinLnBrk="0" hangingPunct="1">
        <a:defRPr sz="2400" kern="1200">
          <a:solidFill>
            <a:schemeClr val="tx1"/>
          </a:solidFill>
          <a:latin typeface="+mn-lt"/>
          <a:ea typeface="+mn-ea"/>
          <a:cs typeface="+mn-cs"/>
        </a:defRPr>
      </a:lvl7pPr>
      <a:lvl8pPr marL="4277761" algn="l" defTabSz="1222217" rtl="0" eaLnBrk="1" latinLnBrk="0" hangingPunct="1">
        <a:defRPr sz="2400" kern="1200">
          <a:solidFill>
            <a:schemeClr val="tx1"/>
          </a:solidFill>
          <a:latin typeface="+mn-lt"/>
          <a:ea typeface="+mn-ea"/>
          <a:cs typeface="+mn-cs"/>
        </a:defRPr>
      </a:lvl8pPr>
      <a:lvl9pPr marL="4888870" algn="l" defTabSz="1222217"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BF2E5"/>
        </a:solidFill>
        <a:effectLst/>
      </p:bgPr>
    </p:bg>
    <p:spTree>
      <p:nvGrpSpPr>
        <p:cNvPr id="1" name=""/>
        <p:cNvGrpSpPr/>
        <p:nvPr/>
      </p:nvGrpSpPr>
      <p:grpSpPr>
        <a:xfrm>
          <a:off x="0" y="0"/>
          <a:ext cx="0" cy="0"/>
          <a:chOff x="0" y="0"/>
          <a:chExt cx="0" cy="0"/>
        </a:xfrm>
      </p:grpSpPr>
      <p:sp>
        <p:nvSpPr>
          <p:cNvPr id="10" name="Tekstboks 9"/>
          <p:cNvSpPr txBox="1"/>
          <p:nvPr/>
        </p:nvSpPr>
        <p:spPr>
          <a:xfrm>
            <a:off x="1552664" y="4006022"/>
            <a:ext cx="9806331" cy="1015663"/>
          </a:xfrm>
          <a:prstGeom prst="rect">
            <a:avLst/>
          </a:prstGeom>
          <a:noFill/>
          <a:ln>
            <a:noFill/>
          </a:ln>
        </p:spPr>
        <p:txBody>
          <a:bodyPr wrap="square" rtlCol="0">
            <a:spAutoFit/>
          </a:bodyPr>
          <a:lstStyle/>
          <a:p>
            <a:pPr lvl="0"/>
            <a:r>
              <a:rPr lang="da-DK" sz="6000" dirty="0" smtClean="0">
                <a:solidFill>
                  <a:srgbClr val="9BBB59"/>
                </a:solidFill>
                <a:latin typeface="Aharoni"/>
                <a:ea typeface="Aharoni"/>
                <a:cs typeface="Aharoni"/>
              </a:rPr>
              <a:t>Joseph Luft</a:t>
            </a:r>
            <a:endParaRPr lang="da-DK" sz="6000" dirty="0">
              <a:solidFill>
                <a:srgbClr val="9BBB59"/>
              </a:solidFill>
            </a:endParaRPr>
          </a:p>
        </p:txBody>
      </p:sp>
      <p:sp>
        <p:nvSpPr>
          <p:cNvPr id="11" name="Tekstboks 10"/>
          <p:cNvSpPr txBox="1"/>
          <p:nvPr/>
        </p:nvSpPr>
        <p:spPr>
          <a:xfrm>
            <a:off x="1552663" y="4951860"/>
            <a:ext cx="9806331" cy="707886"/>
          </a:xfrm>
          <a:prstGeom prst="rect">
            <a:avLst/>
          </a:prstGeom>
          <a:noFill/>
          <a:ln>
            <a:noFill/>
          </a:ln>
        </p:spPr>
        <p:txBody>
          <a:bodyPr wrap="square" rtlCol="0">
            <a:spAutoFit/>
          </a:bodyPr>
          <a:lstStyle/>
          <a:p>
            <a:r>
              <a:rPr lang="da-DK" sz="4000" dirty="0" err="1" smtClean="0">
                <a:solidFill>
                  <a:srgbClr val="7F7F7F"/>
                </a:solidFill>
                <a:latin typeface="Aharoni"/>
                <a:ea typeface="Aharoni"/>
                <a:cs typeface="Aharoni"/>
              </a:rPr>
              <a:t>Psychologist</a:t>
            </a:r>
            <a:endParaRPr lang="da-DK" sz="4000" dirty="0">
              <a:latin typeface="Calibri" pitchFamily="34" charset="0"/>
            </a:endParaRPr>
          </a:p>
        </p:txBody>
      </p:sp>
      <p:grpSp>
        <p:nvGrpSpPr>
          <p:cNvPr id="3" name="Gruppe 2"/>
          <p:cNvGrpSpPr/>
          <p:nvPr/>
        </p:nvGrpSpPr>
        <p:grpSpPr>
          <a:xfrm>
            <a:off x="-4763" y="6512663"/>
            <a:ext cx="16260763" cy="2708737"/>
            <a:chOff x="-4763" y="6512663"/>
            <a:chExt cx="16260763" cy="2708737"/>
          </a:xfrm>
        </p:grpSpPr>
        <p:sp>
          <p:nvSpPr>
            <p:cNvPr id="9" name="Rektangel 8"/>
            <p:cNvSpPr/>
            <p:nvPr/>
          </p:nvSpPr>
          <p:spPr>
            <a:xfrm>
              <a:off x="-4763" y="6512663"/>
              <a:ext cx="16260763" cy="2708737"/>
            </a:xfrm>
            <a:prstGeom prst="rect">
              <a:avLst/>
            </a:prstGeom>
          </p:spPr>
          <p:txBody>
            <a:bodyPr wrap="square" lIns="122222" tIns="61110" rIns="122222" bIns="61110">
              <a:spAutoFit/>
            </a:bodyPr>
            <a:lstStyle/>
            <a:p>
              <a:pPr algn="ctr" defTabSz="1222217" fontAlgn="auto">
                <a:spcBef>
                  <a:spcPts val="0"/>
                </a:spcBef>
                <a:spcAft>
                  <a:spcPts val="0"/>
                </a:spcAft>
                <a:defRPr/>
              </a:pPr>
              <a:r>
                <a:rPr lang="da-DK" sz="4800" b="1" dirty="0">
                  <a:solidFill>
                    <a:srgbClr val="452103"/>
                  </a:solidFill>
                  <a:latin typeface="Arial" pitchFamily="34" charset="0"/>
                  <a:cs typeface="Arial" pitchFamily="34" charset="0"/>
                </a:rPr>
                <a:t> </a:t>
              </a:r>
              <a:endParaRPr lang="da-DK" sz="7200" dirty="0">
                <a:solidFill>
                  <a:schemeClr val="tx1">
                    <a:lumMod val="85000"/>
                    <a:lumOff val="15000"/>
                  </a:schemeClr>
                </a:solidFill>
                <a:latin typeface="Myriad Web Pro" pitchFamily="34" charset="0"/>
                <a:cs typeface="Aharoni" pitchFamily="2" charset="-79"/>
              </a:endParaRPr>
            </a:p>
            <a:p>
              <a:pPr algn="ctr" defTabSz="1222217" fontAlgn="auto">
                <a:spcBef>
                  <a:spcPts val="0"/>
                </a:spcBef>
                <a:spcAft>
                  <a:spcPts val="0"/>
                </a:spcAft>
                <a:defRPr/>
              </a:pPr>
              <a:endParaRPr lang="da-DK" sz="4800" b="1" dirty="0">
                <a:solidFill>
                  <a:schemeClr val="tx1">
                    <a:lumMod val="85000"/>
                    <a:lumOff val="15000"/>
                  </a:schemeClr>
                </a:solidFill>
                <a:latin typeface="Myriad Web Pro" pitchFamily="34" charset="0"/>
                <a:cs typeface="Aharoni" pitchFamily="2" charset="-79"/>
              </a:endParaRPr>
            </a:p>
            <a:p>
              <a:pPr algn="ctr" defTabSz="1222217" fontAlgn="auto">
                <a:spcBef>
                  <a:spcPts val="0"/>
                </a:spcBef>
                <a:spcAft>
                  <a:spcPts val="0"/>
                </a:spcAft>
                <a:defRPr/>
              </a:pPr>
              <a:endParaRPr lang="da-DK" sz="4000" b="1" dirty="0">
                <a:solidFill>
                  <a:schemeClr val="tx1">
                    <a:lumMod val="85000"/>
                    <a:lumOff val="15000"/>
                  </a:schemeClr>
                </a:solidFill>
                <a:latin typeface="Myriad Web Pro" pitchFamily="34" charset="0"/>
                <a:cs typeface="Aharoni" pitchFamily="2" charset="-79"/>
              </a:endParaRPr>
            </a:p>
            <a:p>
              <a:pPr algn="ctr" defTabSz="1222217" fontAlgn="auto">
                <a:spcBef>
                  <a:spcPts val="0"/>
                </a:spcBef>
                <a:spcAft>
                  <a:spcPts val="0"/>
                </a:spcAft>
                <a:defRPr/>
              </a:pPr>
              <a:r>
                <a:rPr lang="da-DK" sz="3200" b="1" dirty="0" smtClean="0">
                  <a:solidFill>
                    <a:schemeClr val="tx1">
                      <a:lumMod val="85000"/>
                      <a:lumOff val="15000"/>
                    </a:schemeClr>
                  </a:solidFill>
                  <a:latin typeface="Myriad Web Pro" pitchFamily="34" charset="0"/>
                  <a:cs typeface="Aharoni" pitchFamily="2" charset="-79"/>
                </a:rPr>
                <a:t>www.Flixabout.com</a:t>
              </a:r>
              <a:endParaRPr lang="da-DK" sz="3200" b="1" dirty="0">
                <a:solidFill>
                  <a:schemeClr val="tx1">
                    <a:lumMod val="85000"/>
                    <a:lumOff val="15000"/>
                  </a:schemeClr>
                </a:solidFill>
                <a:latin typeface="Myriad Web Pro" pitchFamily="34" charset="0"/>
                <a:cs typeface="Aharoni" pitchFamily="2" charset="-79"/>
              </a:endParaRPr>
            </a:p>
          </p:txBody>
        </p:sp>
        <p:pic>
          <p:nvPicPr>
            <p:cNvPr id="6" name="Billede 5"/>
            <p:cNvPicPr>
              <a:picLocks noChangeAspect="1"/>
            </p:cNvPicPr>
            <p:nvPr/>
          </p:nvPicPr>
          <p:blipFill rotWithShape="1">
            <a:blip r:embed="rId3">
              <a:extLst>
                <a:ext uri="{28A0092B-C50C-407E-A947-70E740481C1C}">
                  <a14:useLocalDpi xmlns:a14="http://schemas.microsoft.com/office/drawing/2010/main" val="0"/>
                </a:ext>
              </a:extLst>
            </a:blip>
            <a:srcRect b="4042"/>
            <a:stretch/>
          </p:blipFill>
          <p:spPr>
            <a:xfrm>
              <a:off x="4657128" y="6903944"/>
              <a:ext cx="6932217" cy="1806371"/>
            </a:xfrm>
            <a:prstGeom prst="rect">
              <a:avLst/>
            </a:prstGeom>
          </p:spPr>
        </p:pic>
      </p:grpSp>
      <p:sp>
        <p:nvSpPr>
          <p:cNvPr id="8" name="Text Box 8"/>
          <p:cNvSpPr txBox="1">
            <a:spLocks noChangeArrowheads="1"/>
          </p:cNvSpPr>
          <p:nvPr/>
        </p:nvSpPr>
        <p:spPr bwMode="auto">
          <a:xfrm>
            <a:off x="1684525" y="2431539"/>
            <a:ext cx="7664971" cy="904546"/>
          </a:xfrm>
          <a:prstGeom prst="rect">
            <a:avLst/>
          </a:prstGeom>
          <a:noFill/>
          <a:ln w="9525">
            <a:noFill/>
            <a:miter lim="800000"/>
            <a:headEnd/>
            <a:tailEnd/>
          </a:ln>
        </p:spPr>
        <p:txBody>
          <a:bodyPr wrap="square" lIns="57598" tIns="28799" rIns="57598" bIns="28799">
            <a:spAutoFit/>
          </a:bodyPr>
          <a:lstStyle/>
          <a:p>
            <a:pPr defTabSz="575981">
              <a:spcBef>
                <a:spcPct val="50000"/>
              </a:spcBef>
            </a:pPr>
            <a:r>
              <a:rPr lang="da-DK" sz="5500" b="1" dirty="0" err="1" smtClean="0">
                <a:solidFill>
                  <a:schemeClr val="tx1">
                    <a:lumMod val="85000"/>
                    <a:lumOff val="15000"/>
                  </a:schemeClr>
                </a:solidFill>
                <a:latin typeface="Arial Black" pitchFamily="34" charset="0"/>
              </a:rPr>
              <a:t>Johari</a:t>
            </a:r>
            <a:r>
              <a:rPr lang="da-DK" sz="5500" b="1" dirty="0" smtClean="0">
                <a:solidFill>
                  <a:schemeClr val="tx1">
                    <a:lumMod val="85000"/>
                    <a:lumOff val="15000"/>
                  </a:schemeClr>
                </a:solidFill>
                <a:latin typeface="Arial Black" pitchFamily="34" charset="0"/>
              </a:rPr>
              <a:t> </a:t>
            </a:r>
            <a:r>
              <a:rPr lang="da-DK" sz="5500" b="1" dirty="0" err="1" smtClean="0">
                <a:solidFill>
                  <a:schemeClr val="tx1">
                    <a:lumMod val="85000"/>
                    <a:lumOff val="15000"/>
                  </a:schemeClr>
                </a:solidFill>
                <a:latin typeface="Arial Black" pitchFamily="34" charset="0"/>
              </a:rPr>
              <a:t>Window</a:t>
            </a:r>
            <a:endParaRPr lang="da-DK" sz="5500" b="1" dirty="0" smtClean="0">
              <a:solidFill>
                <a:schemeClr val="tx1">
                  <a:lumMod val="85000"/>
                  <a:lumOff val="15000"/>
                </a:schemeClr>
              </a:solidFill>
              <a:latin typeface="Arial Black" pitchFamily="34" charset="0"/>
            </a:endParaRPr>
          </a:p>
        </p:txBody>
      </p:sp>
      <p:sp>
        <p:nvSpPr>
          <p:cNvPr id="13" name="Tekstboks 9"/>
          <p:cNvSpPr txBox="1"/>
          <p:nvPr/>
        </p:nvSpPr>
        <p:spPr>
          <a:xfrm>
            <a:off x="1540942" y="5682422"/>
            <a:ext cx="9806331" cy="1015663"/>
          </a:xfrm>
          <a:prstGeom prst="rect">
            <a:avLst/>
          </a:prstGeom>
          <a:noFill/>
          <a:ln>
            <a:noFill/>
          </a:ln>
        </p:spPr>
        <p:txBody>
          <a:bodyPr wrap="square" rtlCol="0">
            <a:spAutoFit/>
          </a:bodyPr>
          <a:lstStyle/>
          <a:p>
            <a:pPr lvl="0"/>
            <a:r>
              <a:rPr lang="da-DK" sz="6000" dirty="0" smtClean="0">
                <a:solidFill>
                  <a:srgbClr val="9BBB59"/>
                </a:solidFill>
                <a:latin typeface="Aharoni"/>
                <a:ea typeface="Aharoni"/>
                <a:cs typeface="Aharoni"/>
              </a:rPr>
              <a:t>Harry Ingram</a:t>
            </a:r>
            <a:endParaRPr lang="da-DK" sz="6000" dirty="0">
              <a:solidFill>
                <a:srgbClr val="9BBB59"/>
              </a:solidFill>
            </a:endParaRPr>
          </a:p>
        </p:txBody>
      </p:sp>
      <p:sp>
        <p:nvSpPr>
          <p:cNvPr id="14" name="Tekstboks 10"/>
          <p:cNvSpPr txBox="1"/>
          <p:nvPr/>
        </p:nvSpPr>
        <p:spPr>
          <a:xfrm>
            <a:off x="1540941" y="6628260"/>
            <a:ext cx="9806331" cy="707886"/>
          </a:xfrm>
          <a:prstGeom prst="rect">
            <a:avLst/>
          </a:prstGeom>
          <a:noFill/>
          <a:ln>
            <a:noFill/>
          </a:ln>
        </p:spPr>
        <p:txBody>
          <a:bodyPr wrap="square" rtlCol="0">
            <a:spAutoFit/>
          </a:bodyPr>
          <a:lstStyle/>
          <a:p>
            <a:r>
              <a:rPr lang="da-DK" sz="4000" dirty="0" err="1" smtClean="0">
                <a:solidFill>
                  <a:srgbClr val="7F7F7F"/>
                </a:solidFill>
                <a:latin typeface="Aharoni"/>
                <a:ea typeface="Aharoni"/>
                <a:cs typeface="Aharoni"/>
              </a:rPr>
              <a:t>Psychologist</a:t>
            </a:r>
            <a:endParaRPr lang="da-DK" sz="4000" dirty="0">
              <a:latin typeface="Calibri" pitchFamily="34" charset="0"/>
            </a:endParaRPr>
          </a:p>
        </p:txBody>
      </p:sp>
    </p:spTree>
    <p:extLst>
      <p:ext uri="{BB962C8B-B14F-4D97-AF65-F5344CB8AC3E}">
        <p14:creationId xmlns:p14="http://schemas.microsoft.com/office/powerpoint/2010/main" val="3624054758"/>
      </p:ext>
    </p:extLst>
  </p:cSld>
  <p:clrMapOvr>
    <a:masterClrMapping/>
  </p:clrMapOvr>
  <mc:AlternateContent xmlns:mc="http://schemas.openxmlformats.org/markup-compatibility/2006" xmlns:p14="http://schemas.microsoft.com/office/powerpoint/2010/main">
    <mc:Choice Requires="p14">
      <p:transition spd="med" p14:dur="700" advClick="0" advTm="4000"/>
    </mc:Choice>
    <mc:Fallback xmlns="">
      <p:transition spd="med" advClick="0" advTm="4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2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 5"/>
          <p:cNvGraphicFramePr>
            <a:graphicFrameLocks noGrp="1"/>
          </p:cNvGraphicFramePr>
          <p:nvPr>
            <p:extLst>
              <p:ext uri="{D42A27DB-BD31-4B8C-83A1-F6EECF244321}">
                <p14:modId xmlns:p14="http://schemas.microsoft.com/office/powerpoint/2010/main" val="1595910528"/>
              </p:ext>
            </p:extLst>
          </p:nvPr>
        </p:nvGraphicFramePr>
        <p:xfrm>
          <a:off x="3182299" y="2385202"/>
          <a:ext cx="5551798" cy="5048028"/>
        </p:xfrm>
        <a:graphic>
          <a:graphicData uri="http://schemas.openxmlformats.org/drawingml/2006/table">
            <a:tbl>
              <a:tblPr firstRow="1" bandRow="1">
                <a:tableStyleId>{5C22544A-7EE6-4342-B048-85BDC9FD1C3A}</a:tableStyleId>
              </a:tblPr>
              <a:tblGrid>
                <a:gridCol w="2775899"/>
                <a:gridCol w="2775899"/>
              </a:tblGrid>
              <a:tr h="2524014">
                <a:tc>
                  <a:txBody>
                    <a:bodyPr/>
                    <a:lstStyle/>
                    <a:p>
                      <a:pPr marL="0" algn="ctr" defTabSz="914400" rtl="0" eaLnBrk="1" latinLnBrk="0" hangingPunct="1"/>
                      <a:r>
                        <a:rPr lang="da-DK" sz="3200" b="1" kern="1200" dirty="0" smtClean="0">
                          <a:solidFill>
                            <a:schemeClr val="bg1"/>
                          </a:solidFill>
                          <a:latin typeface="+mn-lt"/>
                          <a:ea typeface="+mn-ea"/>
                          <a:cs typeface="+mn-cs"/>
                        </a:rPr>
                        <a:t>Open</a:t>
                      </a:r>
                      <a:endParaRPr lang="da-DK" sz="3200" b="1" kern="1200" dirty="0">
                        <a:solidFill>
                          <a:schemeClr val="bg1"/>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3E7F9F"/>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da-DK" sz="3200" b="1" kern="1200" dirty="0" smtClean="0">
                        <a:solidFill>
                          <a:schemeClr val="bg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da-DK" sz="3200" b="1" kern="1200" dirty="0" smtClean="0">
                          <a:solidFill>
                            <a:schemeClr val="bg1"/>
                          </a:solidFill>
                          <a:latin typeface="+mn-lt"/>
                          <a:ea typeface="+mn-ea"/>
                          <a:cs typeface="+mn-cs"/>
                        </a:rPr>
                        <a:t>Blind</a:t>
                      </a:r>
                      <a:endParaRPr lang="da-DK" sz="3200" b="1" kern="1200" baseline="0" dirty="0" smtClean="0">
                        <a:solidFill>
                          <a:schemeClr val="bg1"/>
                        </a:solidFill>
                        <a:latin typeface="+mn-lt"/>
                        <a:ea typeface="+mn-ea"/>
                        <a:cs typeface="+mn-cs"/>
                      </a:endParaRPr>
                    </a:p>
                    <a:p>
                      <a:endParaRPr lang="da-DK" dirty="0">
                        <a:ln>
                          <a:solidFill>
                            <a:schemeClr val="bg1"/>
                          </a:solidFill>
                        </a:ln>
                      </a:endParaRPr>
                    </a:p>
                  </a:txBody>
                  <a:tcPr marT="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79421"/>
                    </a:solidFill>
                  </a:tcPr>
                </a:tc>
              </a:tr>
              <a:tr h="2524014">
                <a:tc>
                  <a:txBody>
                    <a:bodyPr/>
                    <a:lstStyle/>
                    <a:p>
                      <a:pPr algn="ctr"/>
                      <a:r>
                        <a:rPr lang="da-DK" sz="3200" b="1" kern="1200" dirty="0" smtClean="0">
                          <a:solidFill>
                            <a:schemeClr val="bg1"/>
                          </a:solidFill>
                          <a:latin typeface="+mn-lt"/>
                          <a:ea typeface="+mn-ea"/>
                          <a:cs typeface="+mn-cs"/>
                        </a:rPr>
                        <a:t>Hidden</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ABBC06"/>
                    </a:solidFill>
                  </a:tcPr>
                </a:tc>
                <a:tc>
                  <a:txBody>
                    <a:bodyPr/>
                    <a:lstStyle/>
                    <a:p>
                      <a:pPr algn="ctr"/>
                      <a:r>
                        <a:rPr lang="da-DK" sz="3200" b="1" kern="1200" dirty="0" smtClean="0">
                          <a:solidFill>
                            <a:schemeClr val="bg1"/>
                          </a:solidFill>
                          <a:latin typeface="+mn-lt"/>
                          <a:ea typeface="+mn-ea"/>
                          <a:cs typeface="+mn-cs"/>
                        </a:rPr>
                        <a:t>Unknown</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53627"/>
                    </a:solidFill>
                  </a:tcPr>
                </a:tc>
              </a:tr>
            </a:tbl>
          </a:graphicData>
        </a:graphic>
      </p:graphicFrame>
      <p:cxnSp>
        <p:nvCxnSpPr>
          <p:cNvPr id="12" name="Lige forbindelse 11"/>
          <p:cNvCxnSpPr>
            <a:endCxn id="6" idx="1"/>
          </p:cNvCxnSpPr>
          <p:nvPr/>
        </p:nvCxnSpPr>
        <p:spPr>
          <a:xfrm flipH="1">
            <a:off x="3182299" y="4908550"/>
            <a:ext cx="5551798" cy="666"/>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Lige forbindelse 13"/>
          <p:cNvCxnSpPr>
            <a:endCxn id="6" idx="2"/>
          </p:cNvCxnSpPr>
          <p:nvPr/>
        </p:nvCxnSpPr>
        <p:spPr>
          <a:xfrm>
            <a:off x="5958198" y="2380593"/>
            <a:ext cx="0" cy="5052637"/>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5" name="Rektangel 14"/>
          <p:cNvSpPr/>
          <p:nvPr/>
        </p:nvSpPr>
        <p:spPr>
          <a:xfrm>
            <a:off x="3182299" y="2380593"/>
            <a:ext cx="5551798" cy="5052637"/>
          </a:xfrm>
          <a:prstGeom prst="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6" name="Tekstboks 15"/>
          <p:cNvSpPr txBox="1"/>
          <p:nvPr/>
        </p:nvSpPr>
        <p:spPr>
          <a:xfrm>
            <a:off x="3892073" y="1210884"/>
            <a:ext cx="1463414" cy="1077218"/>
          </a:xfrm>
          <a:prstGeom prst="rect">
            <a:avLst/>
          </a:prstGeom>
          <a:noFill/>
        </p:spPr>
        <p:txBody>
          <a:bodyPr wrap="none" rtlCol="0">
            <a:spAutoFit/>
          </a:bodyPr>
          <a:lstStyle/>
          <a:p>
            <a:r>
              <a:rPr lang="da-DK" sz="3200" b="1" dirty="0" err="1" smtClean="0"/>
              <a:t>Known</a:t>
            </a:r>
            <a:r>
              <a:rPr lang="da-DK" sz="3200" b="1" dirty="0" smtClean="0"/>
              <a:t> </a:t>
            </a:r>
          </a:p>
          <a:p>
            <a:r>
              <a:rPr lang="da-DK" sz="3200" b="1" dirty="0"/>
              <a:t>b</a:t>
            </a:r>
            <a:r>
              <a:rPr lang="da-DK" sz="3200" b="1" dirty="0" smtClean="0"/>
              <a:t>y self</a:t>
            </a:r>
            <a:endParaRPr lang="da-DK" sz="3200" b="1" dirty="0"/>
          </a:p>
        </p:txBody>
      </p:sp>
      <p:sp>
        <p:nvSpPr>
          <p:cNvPr id="42" name="Tekstboks 41"/>
          <p:cNvSpPr txBox="1"/>
          <p:nvPr/>
        </p:nvSpPr>
        <p:spPr>
          <a:xfrm>
            <a:off x="1162511" y="3266637"/>
            <a:ext cx="1783693" cy="1077218"/>
          </a:xfrm>
          <a:prstGeom prst="rect">
            <a:avLst/>
          </a:prstGeom>
          <a:noFill/>
        </p:spPr>
        <p:txBody>
          <a:bodyPr wrap="none" rtlCol="0">
            <a:spAutoFit/>
          </a:bodyPr>
          <a:lstStyle/>
          <a:p>
            <a:r>
              <a:rPr lang="da-DK" sz="3200" b="1" dirty="0" err="1" smtClean="0"/>
              <a:t>Known</a:t>
            </a:r>
            <a:endParaRPr lang="da-DK" sz="3200" b="1" dirty="0" smtClean="0"/>
          </a:p>
          <a:p>
            <a:r>
              <a:rPr lang="da-DK" sz="3200" b="1" dirty="0"/>
              <a:t>b</a:t>
            </a:r>
            <a:r>
              <a:rPr lang="da-DK" sz="3200" b="1" dirty="0" smtClean="0"/>
              <a:t>y others</a:t>
            </a:r>
            <a:endParaRPr lang="da-DK" sz="3200" b="1" dirty="0"/>
          </a:p>
        </p:txBody>
      </p:sp>
      <p:sp>
        <p:nvSpPr>
          <p:cNvPr id="43" name="Tekstboks 42"/>
          <p:cNvSpPr txBox="1"/>
          <p:nvPr/>
        </p:nvSpPr>
        <p:spPr>
          <a:xfrm>
            <a:off x="1163289" y="5762187"/>
            <a:ext cx="2075376" cy="1077218"/>
          </a:xfrm>
          <a:prstGeom prst="rect">
            <a:avLst/>
          </a:prstGeom>
          <a:noFill/>
        </p:spPr>
        <p:txBody>
          <a:bodyPr wrap="none" rtlCol="0">
            <a:spAutoFit/>
          </a:bodyPr>
          <a:lstStyle/>
          <a:p>
            <a:r>
              <a:rPr lang="da-DK" sz="3200" b="1" dirty="0" smtClean="0"/>
              <a:t>Not known</a:t>
            </a:r>
          </a:p>
          <a:p>
            <a:r>
              <a:rPr lang="da-DK" sz="3200" b="1" dirty="0"/>
              <a:t>b</a:t>
            </a:r>
            <a:r>
              <a:rPr lang="da-DK" sz="3200" b="1" dirty="0" smtClean="0"/>
              <a:t>y others</a:t>
            </a:r>
            <a:endParaRPr lang="da-DK" sz="3200" b="1" dirty="0"/>
          </a:p>
        </p:txBody>
      </p:sp>
      <p:sp>
        <p:nvSpPr>
          <p:cNvPr id="32" name="Tekstboks 31"/>
          <p:cNvSpPr txBox="1"/>
          <p:nvPr/>
        </p:nvSpPr>
        <p:spPr>
          <a:xfrm>
            <a:off x="6571302" y="1186824"/>
            <a:ext cx="2075376" cy="1077218"/>
          </a:xfrm>
          <a:prstGeom prst="rect">
            <a:avLst/>
          </a:prstGeom>
          <a:noFill/>
        </p:spPr>
        <p:txBody>
          <a:bodyPr wrap="none" rtlCol="0">
            <a:spAutoFit/>
          </a:bodyPr>
          <a:lstStyle/>
          <a:p>
            <a:r>
              <a:rPr lang="da-DK" sz="3200" b="1" dirty="0" smtClean="0"/>
              <a:t>Not known</a:t>
            </a:r>
          </a:p>
          <a:p>
            <a:r>
              <a:rPr lang="da-DK" sz="3200" b="1" dirty="0"/>
              <a:t>b</a:t>
            </a:r>
            <a:r>
              <a:rPr lang="da-DK" sz="3200" b="1" dirty="0" smtClean="0"/>
              <a:t>y self</a:t>
            </a:r>
            <a:endParaRPr lang="da-DK" sz="3200" b="1" dirty="0"/>
          </a:p>
        </p:txBody>
      </p:sp>
      <p:cxnSp>
        <p:nvCxnSpPr>
          <p:cNvPr id="4" name="Lige forbindelse 3"/>
          <p:cNvCxnSpPr/>
          <p:nvPr/>
        </p:nvCxnSpPr>
        <p:spPr>
          <a:xfrm flipV="1">
            <a:off x="5958198" y="1210884"/>
            <a:ext cx="0" cy="1169710"/>
          </a:xfrm>
          <a:prstGeom prst="line">
            <a:avLst/>
          </a:prstGeom>
          <a:ln w="476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 name="Lige forbindelse 19"/>
          <p:cNvCxnSpPr/>
          <p:nvPr/>
        </p:nvCxnSpPr>
        <p:spPr>
          <a:xfrm flipV="1">
            <a:off x="1350471" y="4903168"/>
            <a:ext cx="1840655" cy="3743"/>
          </a:xfrm>
          <a:prstGeom prst="line">
            <a:avLst/>
          </a:prstGeom>
          <a:ln w="47625">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Rektangel 17"/>
          <p:cNvSpPr/>
          <p:nvPr/>
        </p:nvSpPr>
        <p:spPr>
          <a:xfrm>
            <a:off x="9687032" y="2050616"/>
            <a:ext cx="6233103" cy="3939843"/>
          </a:xfrm>
          <a:prstGeom prst="rect">
            <a:avLst/>
          </a:prstGeom>
        </p:spPr>
        <p:txBody>
          <a:bodyPr wrap="square" lIns="122222" tIns="61110" rIns="122222" bIns="61110">
            <a:spAutoFit/>
          </a:bodyPr>
          <a:lstStyle/>
          <a:p>
            <a:r>
              <a:rPr lang="da-DK" sz="4800" b="1" dirty="0" smtClean="0">
                <a:solidFill>
                  <a:schemeClr val="tx1">
                    <a:lumMod val="85000"/>
                    <a:lumOff val="15000"/>
                  </a:schemeClr>
                </a:solidFill>
                <a:latin typeface="Arial" pitchFamily="34" charset="0"/>
                <a:cs typeface="Arial" pitchFamily="34" charset="0"/>
              </a:rPr>
              <a:t>Johari</a:t>
            </a:r>
            <a:endParaRPr lang="da-DK" sz="4800" b="1" dirty="0">
              <a:solidFill>
                <a:schemeClr val="tx1">
                  <a:lumMod val="85000"/>
                  <a:lumOff val="15000"/>
                </a:schemeClr>
              </a:solidFill>
              <a:latin typeface="Arial" pitchFamily="34" charset="0"/>
              <a:cs typeface="Arial" pitchFamily="34" charset="0"/>
            </a:endParaRPr>
          </a:p>
          <a:p>
            <a:pPr>
              <a:spcBef>
                <a:spcPts val="1200"/>
              </a:spcBef>
              <a:buFont typeface="Arial" pitchFamily="34" charset="0"/>
              <a:buChar char="•"/>
            </a:pPr>
            <a:r>
              <a:rPr lang="da-DK" sz="4000" dirty="0" smtClean="0">
                <a:solidFill>
                  <a:srgbClr val="452103"/>
                </a:solidFill>
                <a:latin typeface="Myriad Web Pro" pitchFamily="34" charset="0"/>
                <a:cs typeface="Aharoni" pitchFamily="2" charset="-79"/>
              </a:rPr>
              <a:t> The ”open” quadrant</a:t>
            </a:r>
          </a:p>
          <a:p>
            <a:pPr>
              <a:spcBef>
                <a:spcPts val="1200"/>
              </a:spcBef>
              <a:buFont typeface="Arial" pitchFamily="34" charset="0"/>
              <a:buChar char="•"/>
            </a:pPr>
            <a:r>
              <a:rPr lang="da-DK" sz="4000" dirty="0">
                <a:solidFill>
                  <a:srgbClr val="452103"/>
                </a:solidFill>
                <a:latin typeface="Myriad Web Pro" pitchFamily="34" charset="0"/>
                <a:cs typeface="Aharoni" pitchFamily="2" charset="-79"/>
              </a:rPr>
              <a:t> </a:t>
            </a:r>
            <a:r>
              <a:rPr lang="da-DK" sz="4000" dirty="0" smtClean="0">
                <a:solidFill>
                  <a:srgbClr val="452103"/>
                </a:solidFill>
                <a:latin typeface="Myriad Web Pro" pitchFamily="34" charset="0"/>
                <a:cs typeface="Aharoni" pitchFamily="2" charset="-79"/>
              </a:rPr>
              <a:t>The ”blind” quadrant</a:t>
            </a:r>
          </a:p>
          <a:p>
            <a:pPr>
              <a:spcBef>
                <a:spcPts val="1200"/>
              </a:spcBef>
              <a:buFont typeface="Arial" pitchFamily="34" charset="0"/>
              <a:buChar char="•"/>
            </a:pPr>
            <a:r>
              <a:rPr lang="da-DK" sz="4000" dirty="0">
                <a:solidFill>
                  <a:srgbClr val="452103"/>
                </a:solidFill>
                <a:latin typeface="Myriad Web Pro" pitchFamily="34" charset="0"/>
                <a:cs typeface="Aharoni" pitchFamily="2" charset="-79"/>
              </a:rPr>
              <a:t> </a:t>
            </a:r>
            <a:r>
              <a:rPr lang="da-DK" sz="4000" dirty="0" smtClean="0">
                <a:solidFill>
                  <a:srgbClr val="452103"/>
                </a:solidFill>
                <a:latin typeface="Myriad Web Pro" pitchFamily="34" charset="0"/>
                <a:cs typeface="Aharoni" pitchFamily="2" charset="-79"/>
              </a:rPr>
              <a:t>The ”hidden” quadrant</a:t>
            </a:r>
          </a:p>
          <a:p>
            <a:pPr>
              <a:spcBef>
                <a:spcPts val="1200"/>
              </a:spcBef>
              <a:buFont typeface="Arial" pitchFamily="34" charset="0"/>
              <a:buChar char="•"/>
            </a:pPr>
            <a:r>
              <a:rPr lang="da-DK" sz="4000" dirty="0">
                <a:solidFill>
                  <a:srgbClr val="452103"/>
                </a:solidFill>
                <a:latin typeface="Myriad Web Pro" pitchFamily="34" charset="0"/>
                <a:cs typeface="Aharoni" pitchFamily="2" charset="-79"/>
              </a:rPr>
              <a:t> </a:t>
            </a:r>
            <a:r>
              <a:rPr lang="da-DK" sz="4000" dirty="0" smtClean="0">
                <a:solidFill>
                  <a:srgbClr val="452103"/>
                </a:solidFill>
                <a:latin typeface="Myriad Web Pro" pitchFamily="34" charset="0"/>
                <a:cs typeface="Aharoni" pitchFamily="2" charset="-79"/>
              </a:rPr>
              <a:t>The ”unknown” quadrant</a:t>
            </a:r>
          </a:p>
        </p:txBody>
      </p:sp>
      <p:pic>
        <p:nvPicPr>
          <p:cNvPr id="17" name="Billede 16"/>
          <p:cNvPicPr>
            <a:picLocks noChangeAspect="1"/>
          </p:cNvPicPr>
          <p:nvPr/>
        </p:nvPicPr>
        <p:blipFill rotWithShape="1">
          <a:blip r:embed="rId3">
            <a:extLst>
              <a:ext uri="{28A0092B-C50C-407E-A947-70E740481C1C}">
                <a14:useLocalDpi xmlns:a14="http://schemas.microsoft.com/office/drawing/2010/main" val="0"/>
              </a:ext>
            </a:extLst>
          </a:blip>
          <a:srcRect b="4042"/>
          <a:stretch/>
        </p:blipFill>
        <p:spPr>
          <a:xfrm>
            <a:off x="11457978" y="6903944"/>
            <a:ext cx="6932217" cy="1806371"/>
          </a:xfrm>
          <a:prstGeom prst="rect">
            <a:avLst/>
          </a:prstGeom>
        </p:spPr>
      </p:pic>
    </p:spTree>
    <p:extLst>
      <p:ext uri="{BB962C8B-B14F-4D97-AF65-F5344CB8AC3E}">
        <p14:creationId xmlns:p14="http://schemas.microsoft.com/office/powerpoint/2010/main" val="3582348081"/>
      </p:ext>
    </p:extLst>
  </p:cSld>
  <p:clrMapOvr>
    <a:masterClrMapping/>
  </p:clrMapOvr>
  <mc:AlternateContent xmlns:mc="http://schemas.openxmlformats.org/markup-compatibility/2006" xmlns:p14="http://schemas.microsoft.com/office/powerpoint/2010/main">
    <mc:Choice Requires="p14">
      <p:transition spd="med" p14:dur="700" advClick="0" advTm="4000"/>
    </mc:Choice>
    <mc:Fallback xmlns="">
      <p:transition spd="med" advClick="0" advTm="400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 5"/>
          <p:cNvGraphicFramePr>
            <a:graphicFrameLocks noGrp="1"/>
          </p:cNvGraphicFramePr>
          <p:nvPr>
            <p:extLst>
              <p:ext uri="{D42A27DB-BD31-4B8C-83A1-F6EECF244321}">
                <p14:modId xmlns:p14="http://schemas.microsoft.com/office/powerpoint/2010/main" val="2757474065"/>
              </p:ext>
            </p:extLst>
          </p:nvPr>
        </p:nvGraphicFramePr>
        <p:xfrm>
          <a:off x="3182299" y="2385202"/>
          <a:ext cx="5551798" cy="5048028"/>
        </p:xfrm>
        <a:graphic>
          <a:graphicData uri="http://schemas.openxmlformats.org/drawingml/2006/table">
            <a:tbl>
              <a:tblPr firstRow="1" bandRow="1">
                <a:tableStyleId>{5C22544A-7EE6-4342-B048-85BDC9FD1C3A}</a:tableStyleId>
              </a:tblPr>
              <a:tblGrid>
                <a:gridCol w="2775899"/>
                <a:gridCol w="2775899"/>
              </a:tblGrid>
              <a:tr h="2524014">
                <a:tc>
                  <a:txBody>
                    <a:bodyPr/>
                    <a:lstStyle/>
                    <a:p>
                      <a:pPr marL="0" algn="ctr" defTabSz="914400" rtl="0" eaLnBrk="1" latinLnBrk="0" hangingPunct="1"/>
                      <a:r>
                        <a:rPr lang="da-DK" sz="3200" b="1" kern="1200" dirty="0" smtClean="0">
                          <a:solidFill>
                            <a:schemeClr val="bg1"/>
                          </a:solidFill>
                          <a:latin typeface="+mn-lt"/>
                          <a:ea typeface="+mn-ea"/>
                          <a:cs typeface="+mn-cs"/>
                        </a:rPr>
                        <a:t>Open</a:t>
                      </a:r>
                      <a:endParaRPr lang="da-DK" sz="3200" b="1" kern="1200" dirty="0">
                        <a:solidFill>
                          <a:schemeClr val="bg1"/>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3E7F9F"/>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da-DK" sz="3200" b="1" kern="1200" dirty="0" smtClean="0">
                        <a:solidFill>
                          <a:schemeClr val="bg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da-DK" sz="3200" b="1" kern="1200" dirty="0" smtClean="0">
                          <a:solidFill>
                            <a:schemeClr val="bg1"/>
                          </a:solidFill>
                          <a:latin typeface="+mn-lt"/>
                          <a:ea typeface="+mn-ea"/>
                          <a:cs typeface="+mn-cs"/>
                        </a:rPr>
                        <a:t>Blind</a:t>
                      </a:r>
                      <a:endParaRPr lang="da-DK" sz="3200" b="1" kern="1200" baseline="0" dirty="0" smtClean="0">
                        <a:solidFill>
                          <a:schemeClr val="bg1"/>
                        </a:solidFill>
                        <a:latin typeface="+mn-lt"/>
                        <a:ea typeface="+mn-ea"/>
                        <a:cs typeface="+mn-cs"/>
                      </a:endParaRPr>
                    </a:p>
                    <a:p>
                      <a:endParaRPr lang="da-DK" dirty="0">
                        <a:ln>
                          <a:solidFill>
                            <a:schemeClr val="bg1"/>
                          </a:solidFill>
                        </a:ln>
                      </a:endParaRPr>
                    </a:p>
                  </a:txBody>
                  <a:tcPr marT="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r>
              <a:tr h="2524014">
                <a:tc>
                  <a:txBody>
                    <a:bodyPr/>
                    <a:lstStyle/>
                    <a:p>
                      <a:pPr algn="ctr"/>
                      <a:r>
                        <a:rPr lang="da-DK" sz="3200" b="1" kern="1200" dirty="0" smtClean="0">
                          <a:solidFill>
                            <a:schemeClr val="bg1"/>
                          </a:solidFill>
                          <a:latin typeface="+mn-lt"/>
                          <a:ea typeface="+mn-ea"/>
                          <a:cs typeface="+mn-cs"/>
                        </a:rPr>
                        <a:t>Hidden</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ctr"/>
                      <a:r>
                        <a:rPr lang="da-DK" sz="3200" b="1" kern="1200" dirty="0" smtClean="0">
                          <a:solidFill>
                            <a:schemeClr val="bg1"/>
                          </a:solidFill>
                          <a:latin typeface="+mn-lt"/>
                          <a:ea typeface="+mn-ea"/>
                          <a:cs typeface="+mn-cs"/>
                        </a:rPr>
                        <a:t>Unknown</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53627"/>
                    </a:solidFill>
                  </a:tcPr>
                </a:tc>
              </a:tr>
            </a:tbl>
          </a:graphicData>
        </a:graphic>
      </p:graphicFrame>
      <p:cxnSp>
        <p:nvCxnSpPr>
          <p:cNvPr id="12" name="Lige forbindelse 11"/>
          <p:cNvCxnSpPr>
            <a:endCxn id="6" idx="1"/>
          </p:cNvCxnSpPr>
          <p:nvPr/>
        </p:nvCxnSpPr>
        <p:spPr>
          <a:xfrm flipH="1">
            <a:off x="3182299" y="4908550"/>
            <a:ext cx="5551798" cy="666"/>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Lige forbindelse 13"/>
          <p:cNvCxnSpPr>
            <a:endCxn id="6" idx="2"/>
          </p:cNvCxnSpPr>
          <p:nvPr/>
        </p:nvCxnSpPr>
        <p:spPr>
          <a:xfrm>
            <a:off x="5958198" y="2380593"/>
            <a:ext cx="0" cy="5052637"/>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5" name="Rektangel 14"/>
          <p:cNvSpPr/>
          <p:nvPr/>
        </p:nvSpPr>
        <p:spPr>
          <a:xfrm>
            <a:off x="3182299" y="2380593"/>
            <a:ext cx="5551798" cy="5052637"/>
          </a:xfrm>
          <a:prstGeom prst="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6" name="Tekstboks 15"/>
          <p:cNvSpPr txBox="1"/>
          <p:nvPr/>
        </p:nvSpPr>
        <p:spPr>
          <a:xfrm>
            <a:off x="3892073" y="1210884"/>
            <a:ext cx="1463414" cy="1077218"/>
          </a:xfrm>
          <a:prstGeom prst="rect">
            <a:avLst/>
          </a:prstGeom>
          <a:noFill/>
        </p:spPr>
        <p:txBody>
          <a:bodyPr wrap="none" rtlCol="0">
            <a:spAutoFit/>
          </a:bodyPr>
          <a:lstStyle/>
          <a:p>
            <a:r>
              <a:rPr lang="da-DK" sz="3200" b="1" dirty="0" err="1" smtClean="0"/>
              <a:t>Known</a:t>
            </a:r>
            <a:r>
              <a:rPr lang="da-DK" sz="3200" b="1" dirty="0" smtClean="0"/>
              <a:t> </a:t>
            </a:r>
          </a:p>
          <a:p>
            <a:r>
              <a:rPr lang="da-DK" sz="3200" b="1" dirty="0"/>
              <a:t>b</a:t>
            </a:r>
            <a:r>
              <a:rPr lang="da-DK" sz="3200" b="1" dirty="0" smtClean="0"/>
              <a:t>y self</a:t>
            </a:r>
            <a:endParaRPr lang="da-DK" sz="3200" b="1" dirty="0"/>
          </a:p>
        </p:txBody>
      </p:sp>
      <p:sp>
        <p:nvSpPr>
          <p:cNvPr id="42" name="Tekstboks 41"/>
          <p:cNvSpPr txBox="1"/>
          <p:nvPr/>
        </p:nvSpPr>
        <p:spPr>
          <a:xfrm>
            <a:off x="1162511" y="3266637"/>
            <a:ext cx="1783693" cy="1077218"/>
          </a:xfrm>
          <a:prstGeom prst="rect">
            <a:avLst/>
          </a:prstGeom>
          <a:noFill/>
        </p:spPr>
        <p:txBody>
          <a:bodyPr wrap="none" rtlCol="0">
            <a:spAutoFit/>
          </a:bodyPr>
          <a:lstStyle/>
          <a:p>
            <a:r>
              <a:rPr lang="da-DK" sz="3200" b="1" dirty="0" err="1" smtClean="0"/>
              <a:t>Known</a:t>
            </a:r>
            <a:endParaRPr lang="da-DK" sz="3200" b="1" dirty="0" smtClean="0"/>
          </a:p>
          <a:p>
            <a:r>
              <a:rPr lang="da-DK" sz="3200" b="1" dirty="0"/>
              <a:t>b</a:t>
            </a:r>
            <a:r>
              <a:rPr lang="da-DK" sz="3200" b="1" dirty="0" smtClean="0"/>
              <a:t>y others</a:t>
            </a:r>
            <a:endParaRPr lang="da-DK" sz="3200" b="1" dirty="0"/>
          </a:p>
        </p:txBody>
      </p:sp>
      <p:sp>
        <p:nvSpPr>
          <p:cNvPr id="43" name="Tekstboks 42"/>
          <p:cNvSpPr txBox="1"/>
          <p:nvPr/>
        </p:nvSpPr>
        <p:spPr>
          <a:xfrm>
            <a:off x="1163289" y="5762187"/>
            <a:ext cx="2075376" cy="1077218"/>
          </a:xfrm>
          <a:prstGeom prst="rect">
            <a:avLst/>
          </a:prstGeom>
          <a:noFill/>
        </p:spPr>
        <p:txBody>
          <a:bodyPr wrap="none" rtlCol="0">
            <a:spAutoFit/>
          </a:bodyPr>
          <a:lstStyle/>
          <a:p>
            <a:r>
              <a:rPr lang="da-DK" sz="3200" b="1" dirty="0" smtClean="0"/>
              <a:t>Not known</a:t>
            </a:r>
          </a:p>
          <a:p>
            <a:r>
              <a:rPr lang="da-DK" sz="3200" b="1" dirty="0"/>
              <a:t>b</a:t>
            </a:r>
            <a:r>
              <a:rPr lang="da-DK" sz="3200" b="1" dirty="0" smtClean="0"/>
              <a:t>y others</a:t>
            </a:r>
            <a:endParaRPr lang="da-DK" sz="3200" b="1" dirty="0"/>
          </a:p>
        </p:txBody>
      </p:sp>
      <p:sp>
        <p:nvSpPr>
          <p:cNvPr id="32" name="Tekstboks 31"/>
          <p:cNvSpPr txBox="1"/>
          <p:nvPr/>
        </p:nvSpPr>
        <p:spPr>
          <a:xfrm>
            <a:off x="6571302" y="1186824"/>
            <a:ext cx="2075376" cy="1077218"/>
          </a:xfrm>
          <a:prstGeom prst="rect">
            <a:avLst/>
          </a:prstGeom>
          <a:noFill/>
        </p:spPr>
        <p:txBody>
          <a:bodyPr wrap="none" rtlCol="0">
            <a:spAutoFit/>
          </a:bodyPr>
          <a:lstStyle/>
          <a:p>
            <a:r>
              <a:rPr lang="da-DK" sz="3200" b="1" dirty="0" smtClean="0"/>
              <a:t>Not known</a:t>
            </a:r>
          </a:p>
          <a:p>
            <a:r>
              <a:rPr lang="da-DK" sz="3200" b="1" dirty="0"/>
              <a:t>b</a:t>
            </a:r>
            <a:r>
              <a:rPr lang="da-DK" sz="3200" b="1" dirty="0" smtClean="0"/>
              <a:t>y self</a:t>
            </a:r>
            <a:endParaRPr lang="da-DK" sz="3200" b="1" dirty="0"/>
          </a:p>
        </p:txBody>
      </p:sp>
      <p:cxnSp>
        <p:nvCxnSpPr>
          <p:cNvPr id="4" name="Lige forbindelse 3"/>
          <p:cNvCxnSpPr/>
          <p:nvPr/>
        </p:nvCxnSpPr>
        <p:spPr>
          <a:xfrm flipV="1">
            <a:off x="5958198" y="1210884"/>
            <a:ext cx="0" cy="1169710"/>
          </a:xfrm>
          <a:prstGeom prst="line">
            <a:avLst/>
          </a:prstGeom>
          <a:ln w="476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 name="Lige forbindelse 19"/>
          <p:cNvCxnSpPr/>
          <p:nvPr/>
        </p:nvCxnSpPr>
        <p:spPr>
          <a:xfrm flipV="1">
            <a:off x="1350471" y="4903168"/>
            <a:ext cx="1840655" cy="3743"/>
          </a:xfrm>
          <a:prstGeom prst="line">
            <a:avLst/>
          </a:prstGeom>
          <a:ln w="47625">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Rektangel 17"/>
          <p:cNvSpPr/>
          <p:nvPr/>
        </p:nvSpPr>
        <p:spPr>
          <a:xfrm>
            <a:off x="9687032" y="2050616"/>
            <a:ext cx="6233103" cy="3939843"/>
          </a:xfrm>
          <a:prstGeom prst="rect">
            <a:avLst/>
          </a:prstGeom>
        </p:spPr>
        <p:txBody>
          <a:bodyPr wrap="square" lIns="122222" tIns="61110" rIns="122222" bIns="61110">
            <a:spAutoFit/>
          </a:bodyPr>
          <a:lstStyle/>
          <a:p>
            <a:r>
              <a:rPr lang="da-DK" sz="4800" b="1" dirty="0" smtClean="0">
                <a:solidFill>
                  <a:schemeClr val="tx1">
                    <a:lumMod val="85000"/>
                    <a:lumOff val="15000"/>
                  </a:schemeClr>
                </a:solidFill>
                <a:latin typeface="Arial" pitchFamily="34" charset="0"/>
                <a:cs typeface="Arial" pitchFamily="34" charset="0"/>
              </a:rPr>
              <a:t>Expand the ”open”</a:t>
            </a:r>
            <a:endParaRPr lang="da-DK" sz="4800" b="1" dirty="0">
              <a:solidFill>
                <a:schemeClr val="tx1">
                  <a:lumMod val="85000"/>
                  <a:lumOff val="15000"/>
                </a:schemeClr>
              </a:solidFill>
              <a:latin typeface="Arial" pitchFamily="34" charset="0"/>
              <a:cs typeface="Arial" pitchFamily="34" charset="0"/>
            </a:endParaRPr>
          </a:p>
          <a:p>
            <a:pPr>
              <a:spcBef>
                <a:spcPts val="1200"/>
              </a:spcBef>
              <a:buFont typeface="Arial" pitchFamily="34" charset="0"/>
              <a:buChar char="•"/>
            </a:pPr>
            <a:r>
              <a:rPr lang="da-DK" sz="4000" dirty="0" smtClean="0">
                <a:solidFill>
                  <a:srgbClr val="452103"/>
                </a:solidFill>
                <a:latin typeface="Myriad Web Pro" pitchFamily="34" charset="0"/>
                <a:cs typeface="Aharoni" pitchFamily="2" charset="-79"/>
              </a:rPr>
              <a:t> The ”unknown”</a:t>
            </a:r>
          </a:p>
          <a:p>
            <a:pPr lvl="1">
              <a:spcBef>
                <a:spcPts val="1200"/>
              </a:spcBef>
              <a:buFont typeface="Arial" pitchFamily="34" charset="0"/>
              <a:buChar char="•"/>
            </a:pPr>
            <a:r>
              <a:rPr lang="da-DK" sz="4000" dirty="0">
                <a:solidFill>
                  <a:srgbClr val="452103"/>
                </a:solidFill>
                <a:latin typeface="Myriad Web Pro" pitchFamily="34" charset="0"/>
                <a:cs typeface="Aharoni" pitchFamily="2" charset="-79"/>
              </a:rPr>
              <a:t> </a:t>
            </a:r>
            <a:r>
              <a:rPr lang="da-DK" sz="4000" dirty="0" smtClean="0">
                <a:solidFill>
                  <a:srgbClr val="452103"/>
                </a:solidFill>
                <a:latin typeface="Myriad Web Pro" pitchFamily="34" charset="0"/>
                <a:cs typeface="Aharoni" pitchFamily="2" charset="-79"/>
              </a:rPr>
              <a:t>Others observe you</a:t>
            </a:r>
          </a:p>
          <a:p>
            <a:pPr lvl="2">
              <a:spcBef>
                <a:spcPts val="1200"/>
              </a:spcBef>
              <a:buFont typeface="Arial" pitchFamily="34" charset="0"/>
              <a:buChar char="•"/>
            </a:pPr>
            <a:r>
              <a:rPr lang="da-DK" sz="4000" dirty="0">
                <a:solidFill>
                  <a:srgbClr val="452103"/>
                </a:solidFill>
                <a:latin typeface="Myriad Web Pro" pitchFamily="34" charset="0"/>
                <a:cs typeface="Aharoni" pitchFamily="2" charset="-79"/>
              </a:rPr>
              <a:t> R</a:t>
            </a:r>
            <a:r>
              <a:rPr lang="da-DK" sz="4000" dirty="0" smtClean="0">
                <a:solidFill>
                  <a:srgbClr val="452103"/>
                </a:solidFill>
                <a:latin typeface="Myriad Web Pro" pitchFamily="34" charset="0"/>
                <a:cs typeface="Aharoni" pitchFamily="2" charset="-79"/>
              </a:rPr>
              <a:t>equires trust</a:t>
            </a:r>
          </a:p>
          <a:p>
            <a:pPr lvl="1">
              <a:spcBef>
                <a:spcPts val="1200"/>
              </a:spcBef>
              <a:buFont typeface="Arial" pitchFamily="34" charset="0"/>
              <a:buChar char="•"/>
            </a:pPr>
            <a:r>
              <a:rPr lang="da-DK" sz="4000" dirty="0">
                <a:solidFill>
                  <a:srgbClr val="452103"/>
                </a:solidFill>
                <a:latin typeface="Myriad Web Pro" pitchFamily="34" charset="0"/>
                <a:cs typeface="Aharoni" pitchFamily="2" charset="-79"/>
              </a:rPr>
              <a:t> </a:t>
            </a:r>
            <a:r>
              <a:rPr lang="da-DK" sz="4000" dirty="0" smtClean="0">
                <a:solidFill>
                  <a:srgbClr val="452103"/>
                </a:solidFill>
                <a:latin typeface="Myriad Web Pro" pitchFamily="34" charset="0"/>
                <a:cs typeface="Aharoni" pitchFamily="2" charset="-79"/>
              </a:rPr>
              <a:t>Jointly with others</a:t>
            </a:r>
          </a:p>
        </p:txBody>
      </p:sp>
      <p:sp>
        <p:nvSpPr>
          <p:cNvPr id="17" name="Højrepil 16"/>
          <p:cNvSpPr/>
          <p:nvPr/>
        </p:nvSpPr>
        <p:spPr>
          <a:xfrm rot="5400000">
            <a:off x="4326340" y="4854273"/>
            <a:ext cx="518615" cy="583232"/>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8" name="Højrepil 17"/>
          <p:cNvSpPr/>
          <p:nvPr/>
        </p:nvSpPr>
        <p:spPr>
          <a:xfrm rot="2912178">
            <a:off x="5720862" y="4706364"/>
            <a:ext cx="518615" cy="583232"/>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19" name="Højrepil 18"/>
          <p:cNvSpPr/>
          <p:nvPr/>
        </p:nvSpPr>
        <p:spPr>
          <a:xfrm>
            <a:off x="5937427" y="3399975"/>
            <a:ext cx="518615" cy="583232"/>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cxnSp>
        <p:nvCxnSpPr>
          <p:cNvPr id="21" name="Lige forbindelse 20"/>
          <p:cNvCxnSpPr/>
          <p:nvPr/>
        </p:nvCxnSpPr>
        <p:spPr>
          <a:xfrm>
            <a:off x="6766560" y="2394851"/>
            <a:ext cx="0" cy="2508317"/>
          </a:xfrm>
          <a:prstGeom prst="line">
            <a:avLst/>
          </a:prstGeom>
          <a:ln w="31750">
            <a:solidFill>
              <a:schemeClr val="accent1">
                <a:shade val="95000"/>
                <a:satMod val="105000"/>
                <a:alpha val="99000"/>
              </a:schemeClr>
            </a:solidFill>
          </a:ln>
        </p:spPr>
        <p:style>
          <a:lnRef idx="1">
            <a:schemeClr val="accent1"/>
          </a:lnRef>
          <a:fillRef idx="0">
            <a:schemeClr val="accent1"/>
          </a:fillRef>
          <a:effectRef idx="0">
            <a:schemeClr val="accent1"/>
          </a:effectRef>
          <a:fontRef idx="minor">
            <a:schemeClr val="tx1"/>
          </a:fontRef>
        </p:style>
      </p:cxnSp>
      <p:cxnSp>
        <p:nvCxnSpPr>
          <p:cNvPr id="22" name="Lige forbindelse 21"/>
          <p:cNvCxnSpPr/>
          <p:nvPr/>
        </p:nvCxnSpPr>
        <p:spPr>
          <a:xfrm flipH="1" flipV="1">
            <a:off x="3208679" y="5645714"/>
            <a:ext cx="2718115" cy="10819"/>
          </a:xfrm>
          <a:prstGeom prst="line">
            <a:avLst/>
          </a:prstGeom>
          <a:ln w="31750">
            <a:solidFill>
              <a:schemeClr val="accent1">
                <a:shade val="95000"/>
                <a:satMod val="105000"/>
                <a:alpha val="99000"/>
              </a:schemeClr>
            </a:solidFill>
          </a:ln>
        </p:spPr>
        <p:style>
          <a:lnRef idx="1">
            <a:schemeClr val="accent1"/>
          </a:lnRef>
          <a:fillRef idx="0">
            <a:schemeClr val="accent1"/>
          </a:fillRef>
          <a:effectRef idx="0">
            <a:schemeClr val="accent1"/>
          </a:effectRef>
          <a:fontRef idx="minor">
            <a:schemeClr val="tx1"/>
          </a:fontRef>
        </p:style>
      </p:cxnSp>
      <p:cxnSp>
        <p:nvCxnSpPr>
          <p:cNvPr id="23" name="Lige forbindelse 22"/>
          <p:cNvCxnSpPr/>
          <p:nvPr/>
        </p:nvCxnSpPr>
        <p:spPr>
          <a:xfrm flipH="1" flipV="1">
            <a:off x="5976701" y="5649252"/>
            <a:ext cx="2718115" cy="10819"/>
          </a:xfrm>
          <a:prstGeom prst="line">
            <a:avLst/>
          </a:prstGeom>
          <a:ln w="31750">
            <a:solidFill>
              <a:schemeClr val="accent1">
                <a:shade val="95000"/>
                <a:satMod val="105000"/>
                <a:alpha val="99000"/>
              </a:schemeClr>
            </a:solidFill>
          </a:ln>
        </p:spPr>
        <p:style>
          <a:lnRef idx="1">
            <a:schemeClr val="accent1"/>
          </a:lnRef>
          <a:fillRef idx="0">
            <a:schemeClr val="accent1"/>
          </a:fillRef>
          <a:effectRef idx="0">
            <a:schemeClr val="accent1"/>
          </a:effectRef>
          <a:fontRef idx="minor">
            <a:schemeClr val="tx1"/>
          </a:fontRef>
        </p:style>
      </p:cxnSp>
      <p:sp>
        <p:nvSpPr>
          <p:cNvPr id="24" name="Tekstfelt 23"/>
          <p:cNvSpPr txBox="1"/>
          <p:nvPr/>
        </p:nvSpPr>
        <p:spPr>
          <a:xfrm>
            <a:off x="5983706" y="5244777"/>
            <a:ext cx="2763257" cy="430887"/>
          </a:xfrm>
          <a:prstGeom prst="rect">
            <a:avLst/>
          </a:prstGeom>
          <a:noFill/>
        </p:spPr>
        <p:txBody>
          <a:bodyPr wrap="none" rtlCol="0">
            <a:spAutoFit/>
          </a:bodyPr>
          <a:lstStyle/>
          <a:p>
            <a:r>
              <a:rPr lang="da-DK" sz="2200" dirty="0" smtClean="0"/>
              <a:t>JOINTLY WITH OTHERS</a:t>
            </a:r>
            <a:endParaRPr lang="da-DK" sz="2200" dirty="0"/>
          </a:p>
        </p:txBody>
      </p:sp>
      <p:sp>
        <p:nvSpPr>
          <p:cNvPr id="25" name="Højrepil 16"/>
          <p:cNvSpPr/>
          <p:nvPr/>
        </p:nvSpPr>
        <p:spPr>
          <a:xfrm rot="5400000">
            <a:off x="7526740" y="4873323"/>
            <a:ext cx="518615" cy="583232"/>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26" name="Billede 25"/>
          <p:cNvPicPr>
            <a:picLocks noChangeAspect="1"/>
          </p:cNvPicPr>
          <p:nvPr/>
        </p:nvPicPr>
        <p:blipFill rotWithShape="1">
          <a:blip r:embed="rId3">
            <a:extLst>
              <a:ext uri="{28A0092B-C50C-407E-A947-70E740481C1C}">
                <a14:useLocalDpi xmlns:a14="http://schemas.microsoft.com/office/drawing/2010/main" val="0"/>
              </a:ext>
            </a:extLst>
          </a:blip>
          <a:srcRect b="4042"/>
          <a:stretch/>
        </p:blipFill>
        <p:spPr>
          <a:xfrm>
            <a:off x="11457978" y="6903944"/>
            <a:ext cx="6932217" cy="1806371"/>
          </a:xfrm>
          <a:prstGeom prst="rect">
            <a:avLst/>
          </a:prstGeom>
        </p:spPr>
      </p:pic>
    </p:spTree>
    <p:extLst>
      <p:ext uri="{BB962C8B-B14F-4D97-AF65-F5344CB8AC3E}">
        <p14:creationId xmlns:p14="http://schemas.microsoft.com/office/powerpoint/2010/main" val="3582348081"/>
      </p:ext>
    </p:extLst>
  </p:cSld>
  <p:clrMapOvr>
    <a:masterClrMapping/>
  </p:clrMapOvr>
  <mc:AlternateContent xmlns:mc="http://schemas.openxmlformats.org/markup-compatibility/2006" xmlns:p14="http://schemas.microsoft.com/office/powerpoint/2010/main">
    <mc:Choice Requires="p14">
      <p:transition spd="med" p14:dur="700" advClick="0" advTm="4000"/>
    </mc:Choice>
    <mc:Fallback xmlns="">
      <p:transition spd="med" advClick="0" advTm="400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lede 1"/>
          <p:cNvPicPr>
            <a:picLocks noChangeAspect="1"/>
          </p:cNvPicPr>
          <p:nvPr/>
        </p:nvPicPr>
        <p:blipFill rotWithShape="1">
          <a:blip r:embed="rId2">
            <a:extLst>
              <a:ext uri="{28A0092B-C50C-407E-A947-70E740481C1C}">
                <a14:useLocalDpi xmlns:a14="http://schemas.microsoft.com/office/drawing/2010/main" val="0"/>
              </a:ext>
            </a:extLst>
          </a:blip>
          <a:srcRect b="4042"/>
          <a:stretch/>
        </p:blipFill>
        <p:spPr>
          <a:xfrm>
            <a:off x="11457978" y="6903944"/>
            <a:ext cx="6932217" cy="1806371"/>
          </a:xfrm>
          <a:prstGeom prst="rect">
            <a:avLst/>
          </a:prstGeom>
        </p:spPr>
      </p:pic>
      <p:sp>
        <p:nvSpPr>
          <p:cNvPr id="3" name="Tekstfelt 2"/>
          <p:cNvSpPr txBox="1"/>
          <p:nvPr/>
        </p:nvSpPr>
        <p:spPr>
          <a:xfrm>
            <a:off x="1409700" y="1123949"/>
            <a:ext cx="13068300" cy="7478970"/>
          </a:xfrm>
          <a:prstGeom prst="rect">
            <a:avLst/>
          </a:prstGeom>
          <a:noFill/>
        </p:spPr>
        <p:txBody>
          <a:bodyPr wrap="square" rtlCol="0">
            <a:spAutoFit/>
          </a:bodyPr>
          <a:lstStyle/>
          <a:p>
            <a:pPr lvl="0"/>
            <a:r>
              <a:rPr lang="en-US" dirty="0"/>
              <a:t>The Johari Window is designed to give you a better understanding of yourself and other people in the communication between you.</a:t>
            </a:r>
            <a:endParaRPr lang="da-DK" dirty="0"/>
          </a:p>
          <a:p>
            <a:pPr lvl="0"/>
            <a:r>
              <a:rPr lang="en-US" dirty="0"/>
              <a:t>The Johari Window was published in 1955 by the two psychologists Joseph </a:t>
            </a:r>
            <a:r>
              <a:rPr lang="en-US" dirty="0" err="1"/>
              <a:t>Luft</a:t>
            </a:r>
            <a:r>
              <a:rPr lang="en-US" dirty="0"/>
              <a:t> and Harry Ingham. </a:t>
            </a:r>
            <a:endParaRPr lang="da-DK" dirty="0"/>
          </a:p>
          <a:p>
            <a:pPr lvl="0"/>
            <a:r>
              <a:rPr lang="en-US" dirty="0"/>
              <a:t>The model is a communication window that consists of four quadrants.</a:t>
            </a:r>
            <a:endParaRPr lang="da-DK" dirty="0"/>
          </a:p>
          <a:p>
            <a:pPr lvl="0"/>
            <a:r>
              <a:rPr lang="en-US" dirty="0"/>
              <a:t>There are two dimensions in the model.</a:t>
            </a:r>
            <a:endParaRPr lang="da-DK" dirty="0"/>
          </a:p>
          <a:p>
            <a:pPr lvl="0"/>
            <a:r>
              <a:rPr lang="en-US" dirty="0"/>
              <a:t>"Others" - what is known by others about me, and respectively, what is not known by others! </a:t>
            </a:r>
            <a:endParaRPr lang="da-DK" dirty="0"/>
          </a:p>
          <a:p>
            <a:pPr lvl="0"/>
            <a:r>
              <a:rPr lang="en-US" dirty="0"/>
              <a:t>They know that I never drive a car. They do not know that it is because I have lost my driver license due to drunk driving.</a:t>
            </a:r>
            <a:endParaRPr lang="da-DK" dirty="0"/>
          </a:p>
          <a:p>
            <a:pPr lvl="0"/>
            <a:r>
              <a:rPr lang="en-US" dirty="0"/>
              <a:t>As well as myself - what is known by myself and what is not known by myself?</a:t>
            </a:r>
            <a:endParaRPr lang="da-DK" dirty="0"/>
          </a:p>
          <a:p>
            <a:pPr lvl="0"/>
            <a:r>
              <a:rPr lang="en-US" dirty="0"/>
              <a:t>I am aware of that I do not like holding speeches for large gatherings. However, I am unaware that I am touching my hair when I am saying something.</a:t>
            </a:r>
            <a:endParaRPr lang="da-DK" dirty="0"/>
          </a:p>
          <a:p>
            <a:pPr lvl="0"/>
            <a:r>
              <a:rPr lang="en-US" dirty="0"/>
              <a:t>From  the two dimensions - myself - and - others - appear four quadrants.</a:t>
            </a:r>
            <a:endParaRPr lang="da-DK" dirty="0"/>
          </a:p>
          <a:p>
            <a:pPr lvl="0"/>
            <a:r>
              <a:rPr lang="en-US" dirty="0"/>
              <a:t>The lines dividing the four quadrants are like window shades, they can move as an interaction progresses.</a:t>
            </a:r>
            <a:endParaRPr lang="da-DK" dirty="0"/>
          </a:p>
          <a:p>
            <a:pPr lvl="0"/>
            <a:r>
              <a:rPr lang="en-US" dirty="0"/>
              <a:t>The “open” quadrant - is what is known by myself - and known by others</a:t>
            </a:r>
            <a:endParaRPr lang="da-DK" dirty="0"/>
          </a:p>
          <a:p>
            <a:pPr lvl="0"/>
            <a:r>
              <a:rPr lang="en-US" dirty="0"/>
              <a:t>The “blind” quadrant - is what is known by others but not known by myself</a:t>
            </a:r>
            <a:endParaRPr lang="da-DK" dirty="0"/>
          </a:p>
          <a:p>
            <a:pPr lvl="0"/>
            <a:r>
              <a:rPr lang="en-US" dirty="0"/>
              <a:t>The “hidden” quadrant - is what is known by myself but not known by others</a:t>
            </a:r>
            <a:endParaRPr lang="da-DK" dirty="0"/>
          </a:p>
          <a:p>
            <a:pPr lvl="0"/>
            <a:r>
              <a:rPr lang="en-US" dirty="0"/>
              <a:t>The “unknown” quadrant - is what is not known by myself - and also not known by others</a:t>
            </a:r>
            <a:endParaRPr lang="da-DK" dirty="0"/>
          </a:p>
          <a:p>
            <a:pPr lvl="0"/>
            <a:r>
              <a:rPr lang="en-US" dirty="0"/>
              <a:t>Now we shall review how each of the quadrants must be understood</a:t>
            </a:r>
            <a:endParaRPr lang="da-DK" dirty="0"/>
          </a:p>
          <a:p>
            <a:pPr lvl="0"/>
            <a:r>
              <a:rPr lang="en-US" dirty="0"/>
              <a:t>The open quadrant represents things that are known by myself and are known by you</a:t>
            </a:r>
            <a:r>
              <a:rPr lang="en-US" dirty="0" smtClean="0"/>
              <a:t>.</a:t>
            </a:r>
            <a:endParaRPr lang="da-DK" dirty="0"/>
          </a:p>
        </p:txBody>
      </p:sp>
    </p:spTree>
    <p:extLst>
      <p:ext uri="{BB962C8B-B14F-4D97-AF65-F5344CB8AC3E}">
        <p14:creationId xmlns:p14="http://schemas.microsoft.com/office/powerpoint/2010/main" val="3287295249"/>
      </p:ext>
    </p:extLst>
  </p:cSld>
  <p:clrMapOvr>
    <a:masterClrMapping/>
  </p:clrMapOvr>
  <mc:AlternateContent xmlns:mc="http://schemas.openxmlformats.org/markup-compatibility/2006" xmlns:p14="http://schemas.microsoft.com/office/powerpoint/2010/main">
    <mc:Choice Requires="p14">
      <p:transition spd="med" p14:dur="700" advClick="0" advTm="4000"/>
    </mc:Choice>
    <mc:Fallback xmlns="">
      <p:transition spd="med" advClick="0" advTm="4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felt 2"/>
          <p:cNvSpPr txBox="1"/>
          <p:nvPr/>
        </p:nvSpPr>
        <p:spPr>
          <a:xfrm>
            <a:off x="914400" y="723900"/>
            <a:ext cx="13639800" cy="7848302"/>
          </a:xfrm>
          <a:prstGeom prst="rect">
            <a:avLst/>
          </a:prstGeom>
          <a:noFill/>
        </p:spPr>
        <p:txBody>
          <a:bodyPr wrap="square" rtlCol="0">
            <a:spAutoFit/>
          </a:bodyPr>
          <a:lstStyle/>
          <a:p>
            <a:pPr lvl="0"/>
            <a:r>
              <a:rPr lang="en-US" dirty="0"/>
              <a:t>We believe disclosure to be good for the soul</a:t>
            </a:r>
            <a:endParaRPr lang="da-DK" dirty="0"/>
          </a:p>
          <a:p>
            <a:pPr lvl="0"/>
            <a:r>
              <a:rPr lang="en-US" dirty="0"/>
              <a:t>at least that's the impression one gets after reading Freud. </a:t>
            </a:r>
            <a:endParaRPr lang="da-DK" dirty="0"/>
          </a:p>
          <a:p>
            <a:pPr lvl="0"/>
            <a:r>
              <a:rPr lang="en-US" dirty="0"/>
              <a:t>However, my common sense tells me, that other should not know everything about me, and I don’t want to know everything about others.</a:t>
            </a:r>
            <a:endParaRPr lang="da-DK" dirty="0"/>
          </a:p>
          <a:p>
            <a:pPr lvl="0"/>
            <a:r>
              <a:rPr lang="en-US" dirty="0"/>
              <a:t>But here are some examples of how to expand the open quadrant</a:t>
            </a:r>
            <a:endParaRPr lang="da-DK" dirty="0"/>
          </a:p>
          <a:p>
            <a:pPr lvl="0"/>
            <a:r>
              <a:rPr lang="en-US" dirty="0"/>
              <a:t>I can make a part of the blind quadrant to a part of the open quadrant. </a:t>
            </a:r>
            <a:endParaRPr lang="da-DK" dirty="0"/>
          </a:p>
          <a:p>
            <a:pPr lvl="0"/>
            <a:r>
              <a:rPr lang="en-US" dirty="0"/>
              <a:t>I can ask for feedback from my surroundings. It could be that people would tell me that I am touching my hair when I am saying something or that I have wandering eyes, when I am talking to them. Or that I am actually interrupting them. Then it would be part of the open quadrant. </a:t>
            </a:r>
            <a:endParaRPr lang="da-DK" dirty="0"/>
          </a:p>
          <a:p>
            <a:pPr lvl="0"/>
            <a:r>
              <a:rPr lang="en-US" dirty="0"/>
              <a:t>However, please be aware,, that what other people think of you is subjective, so it is not sure, that what they are saying, is actually what is happening</a:t>
            </a:r>
            <a:endParaRPr lang="da-DK" dirty="0"/>
          </a:p>
          <a:p>
            <a:pPr lvl="0"/>
            <a:r>
              <a:rPr lang="en-US" dirty="0"/>
              <a:t>You can also expand the open quadrant by telling something about yourself that is not known by others. </a:t>
            </a:r>
            <a:endParaRPr lang="da-DK" dirty="0"/>
          </a:p>
          <a:p>
            <a:pPr lvl="0"/>
            <a:r>
              <a:rPr lang="en-US" dirty="0"/>
              <a:t>You can go down and tell something that is in the hidden quadrant. </a:t>
            </a:r>
            <a:endParaRPr lang="da-DK" dirty="0"/>
          </a:p>
          <a:p>
            <a:pPr lvl="0"/>
            <a:r>
              <a:rPr lang="en-US" dirty="0"/>
              <a:t>However, please be aware that not everyone might be able to accept your hidden secrets. </a:t>
            </a:r>
            <a:endParaRPr lang="da-DK" dirty="0"/>
          </a:p>
          <a:p>
            <a:pPr lvl="0"/>
            <a:r>
              <a:rPr lang="en-US" dirty="0"/>
              <a:t>I received some advice when I was working abroad - never say anything about politics, race or religion. The rule is probably true in most cultures. </a:t>
            </a:r>
            <a:endParaRPr lang="da-DK" dirty="0"/>
          </a:p>
          <a:p>
            <a:pPr lvl="0"/>
            <a:r>
              <a:rPr lang="en-US" dirty="0"/>
              <a:t>You are definitely more likely to win a promotion, if you have not told your boss about your alcohol and mental health problems. So if you must tell your secrets to someone, you have to choose that person very carefully.</a:t>
            </a:r>
            <a:endParaRPr lang="da-DK" dirty="0"/>
          </a:p>
          <a:p>
            <a:pPr lvl="0"/>
            <a:r>
              <a:rPr lang="en-US" dirty="0"/>
              <a:t>You can also expand the open quadrant</a:t>
            </a:r>
            <a:endParaRPr lang="da-DK" dirty="0"/>
          </a:p>
          <a:p>
            <a:pPr lvl="0"/>
            <a:r>
              <a:rPr lang="en-US" dirty="0"/>
              <a:t>into the unknown quadrant. </a:t>
            </a:r>
            <a:endParaRPr lang="da-DK" dirty="0"/>
          </a:p>
        </p:txBody>
      </p:sp>
      <p:pic>
        <p:nvPicPr>
          <p:cNvPr id="4" name="Billede 3"/>
          <p:cNvPicPr>
            <a:picLocks noChangeAspect="1"/>
          </p:cNvPicPr>
          <p:nvPr/>
        </p:nvPicPr>
        <p:blipFill rotWithShape="1">
          <a:blip r:embed="rId2">
            <a:extLst>
              <a:ext uri="{28A0092B-C50C-407E-A947-70E740481C1C}">
                <a14:useLocalDpi xmlns:a14="http://schemas.microsoft.com/office/drawing/2010/main" val="0"/>
              </a:ext>
            </a:extLst>
          </a:blip>
          <a:srcRect b="4042"/>
          <a:stretch/>
        </p:blipFill>
        <p:spPr>
          <a:xfrm>
            <a:off x="11457978" y="6903944"/>
            <a:ext cx="6932217" cy="1806371"/>
          </a:xfrm>
          <a:prstGeom prst="rect">
            <a:avLst/>
          </a:prstGeom>
        </p:spPr>
      </p:pic>
    </p:spTree>
    <p:extLst>
      <p:ext uri="{BB962C8B-B14F-4D97-AF65-F5344CB8AC3E}">
        <p14:creationId xmlns:p14="http://schemas.microsoft.com/office/powerpoint/2010/main" val="2580956684"/>
      </p:ext>
    </p:extLst>
  </p:cSld>
  <p:clrMapOvr>
    <a:masterClrMapping/>
  </p:clrMapOvr>
  <mc:AlternateContent xmlns:mc="http://schemas.openxmlformats.org/markup-compatibility/2006" xmlns:p14="http://schemas.microsoft.com/office/powerpoint/2010/main">
    <mc:Choice Requires="p14">
      <p:transition spd="med" p14:dur="700" advClick="0" advTm="4000"/>
    </mc:Choice>
    <mc:Fallback xmlns="">
      <p:transition spd="med" advClick="0" advTm="40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felt 1"/>
          <p:cNvSpPr txBox="1"/>
          <p:nvPr/>
        </p:nvSpPr>
        <p:spPr>
          <a:xfrm>
            <a:off x="952500" y="819150"/>
            <a:ext cx="14401800" cy="6370975"/>
          </a:xfrm>
          <a:prstGeom prst="rect">
            <a:avLst/>
          </a:prstGeom>
          <a:noFill/>
        </p:spPr>
        <p:txBody>
          <a:bodyPr wrap="square" rtlCol="0">
            <a:spAutoFit/>
          </a:bodyPr>
          <a:lstStyle/>
          <a:p>
            <a:pPr lvl="0"/>
            <a:r>
              <a:rPr lang="en-US" dirty="0"/>
              <a:t>You can actively ask others to observe you in different situations – how do you deal with a critical customer, how do you react to stress – the last aspect is mandatory for all pilots.</a:t>
            </a:r>
            <a:endParaRPr lang="da-DK" dirty="0"/>
          </a:p>
          <a:p>
            <a:pPr lvl="0"/>
            <a:r>
              <a:rPr lang="en-US" dirty="0"/>
              <a:t>If you do it voluntarily - remember to be critical with whom you let observe on yourself - it requires a great deal of trust.</a:t>
            </a:r>
            <a:endParaRPr lang="da-DK" dirty="0"/>
          </a:p>
          <a:p>
            <a:pPr lvl="0"/>
            <a:r>
              <a:rPr lang="en-US" dirty="0"/>
              <a:t>You may also jointly with others expand the open quadrant into the unknown quadrant.</a:t>
            </a:r>
            <a:endParaRPr lang="da-DK" dirty="0"/>
          </a:p>
          <a:p>
            <a:pPr lvl="0"/>
            <a:r>
              <a:rPr lang="en-US" dirty="0"/>
              <a:t>It is often the purpose of team building exercises among colleagues. In the ideal team building exercise all participants develop a large open quadrant in relation to each other and thereby a better communication among each other afterwards.</a:t>
            </a:r>
            <a:endParaRPr lang="da-DK" dirty="0"/>
          </a:p>
          <a:p>
            <a:pPr lvl="0"/>
            <a:r>
              <a:rPr lang="en-US" dirty="0"/>
              <a:t>You can also make your own experience</a:t>
            </a:r>
            <a:endParaRPr lang="da-DK" dirty="0"/>
          </a:p>
          <a:p>
            <a:pPr lvl="0"/>
            <a:r>
              <a:rPr lang="en-US" dirty="0"/>
              <a:t>You could drag aspects about yourself from the unknown quadrant into the hidden quadrant. </a:t>
            </a:r>
            <a:endParaRPr lang="da-DK" dirty="0"/>
          </a:p>
          <a:p>
            <a:pPr lvl="0"/>
            <a:r>
              <a:rPr lang="en-US" dirty="0"/>
              <a:t>An example is if you go hiking alone in a remote area, and thereby experience unknown aspects of yourself. </a:t>
            </a:r>
            <a:endParaRPr lang="da-DK" dirty="0"/>
          </a:p>
          <a:p>
            <a:pPr lvl="0"/>
            <a:r>
              <a:rPr lang="en-US" dirty="0"/>
              <a:t>Furthermore As you gain experiences throughout your life, you learn about yourself and we hopefully all do that throughout our lives!</a:t>
            </a:r>
            <a:endParaRPr lang="da-DK" dirty="0"/>
          </a:p>
          <a:p>
            <a:pPr lvl="0"/>
            <a:r>
              <a:rPr lang="en-US" dirty="0"/>
              <a:t>If you later tell others about your experience and it thereby becomes a part of the open quadrant - is of course up to you.</a:t>
            </a:r>
            <a:endParaRPr lang="da-DK" dirty="0"/>
          </a:p>
          <a:p>
            <a:endParaRPr lang="da-DK" dirty="0"/>
          </a:p>
          <a:p>
            <a:endParaRPr lang="da-DK" dirty="0"/>
          </a:p>
        </p:txBody>
      </p:sp>
      <p:pic>
        <p:nvPicPr>
          <p:cNvPr id="3" name="Billede 2"/>
          <p:cNvPicPr>
            <a:picLocks noChangeAspect="1"/>
          </p:cNvPicPr>
          <p:nvPr/>
        </p:nvPicPr>
        <p:blipFill rotWithShape="1">
          <a:blip r:embed="rId2">
            <a:extLst>
              <a:ext uri="{28A0092B-C50C-407E-A947-70E740481C1C}">
                <a14:useLocalDpi xmlns:a14="http://schemas.microsoft.com/office/drawing/2010/main" val="0"/>
              </a:ext>
            </a:extLst>
          </a:blip>
          <a:srcRect b="4042"/>
          <a:stretch/>
        </p:blipFill>
        <p:spPr>
          <a:xfrm>
            <a:off x="11457978" y="6903944"/>
            <a:ext cx="6932217" cy="1806371"/>
          </a:xfrm>
          <a:prstGeom prst="rect">
            <a:avLst/>
          </a:prstGeom>
        </p:spPr>
      </p:pic>
    </p:spTree>
    <p:extLst>
      <p:ext uri="{BB962C8B-B14F-4D97-AF65-F5344CB8AC3E}">
        <p14:creationId xmlns:p14="http://schemas.microsoft.com/office/powerpoint/2010/main" val="3575902263"/>
      </p:ext>
    </p:extLst>
  </p:cSld>
  <p:clrMapOvr>
    <a:masterClrMapping/>
  </p:clrMapOvr>
  <mc:AlternateContent xmlns:mc="http://schemas.openxmlformats.org/markup-compatibility/2006" xmlns:p14="http://schemas.microsoft.com/office/powerpoint/2010/main">
    <mc:Choice Requires="p14">
      <p:transition spd="med" p14:dur="700" advClick="0" advTm="4000"/>
    </mc:Choice>
    <mc:Fallback xmlns="">
      <p:transition spd="med" advClick="0" advTm="400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felt 1"/>
          <p:cNvSpPr txBox="1"/>
          <p:nvPr/>
        </p:nvSpPr>
        <p:spPr>
          <a:xfrm>
            <a:off x="971550" y="838200"/>
            <a:ext cx="14363700" cy="5262979"/>
          </a:xfrm>
          <a:prstGeom prst="rect">
            <a:avLst/>
          </a:prstGeom>
          <a:noFill/>
        </p:spPr>
        <p:txBody>
          <a:bodyPr wrap="square" rtlCol="0">
            <a:spAutoFit/>
          </a:bodyPr>
          <a:lstStyle/>
          <a:p>
            <a:pPr lvl="0"/>
            <a:r>
              <a:rPr lang="en-US" dirty="0"/>
              <a:t>Now we shall review a criticism of the model</a:t>
            </a:r>
            <a:endParaRPr lang="da-DK" dirty="0"/>
          </a:p>
          <a:p>
            <a:pPr lvl="0"/>
            <a:r>
              <a:rPr lang="en-US" dirty="0"/>
              <a:t>The Johari's window does not take into account that our limits’ regarding openness are very different - it also varies how much we want to know about others. </a:t>
            </a:r>
            <a:endParaRPr lang="da-DK" dirty="0"/>
          </a:p>
          <a:p>
            <a:pPr lvl="0"/>
            <a:r>
              <a:rPr lang="en-US" dirty="0"/>
              <a:t>If our colleagues have family problems, some of them believe it should be shared with everybody - they place it in the open quadrant. </a:t>
            </a:r>
            <a:endParaRPr lang="da-DK" dirty="0"/>
          </a:p>
          <a:p>
            <a:pPr lvl="0"/>
            <a:r>
              <a:rPr lang="en-US" dirty="0"/>
              <a:t>Others keep it to themselves – they place it in "the hidden quadrant". Not everybody wants to give all aspects about their private lives away.</a:t>
            </a:r>
            <a:endParaRPr lang="da-DK" dirty="0"/>
          </a:p>
          <a:p>
            <a:pPr lvl="0"/>
            <a:r>
              <a:rPr lang="en-US" dirty="0"/>
              <a:t>Observe also that many do not want to know. They feel it uncomfortable if your "open quadrant" is too big. They have no interest in knowing anything about your private life - they see your cooperation as pure work related.</a:t>
            </a:r>
            <a:endParaRPr lang="da-DK" dirty="0"/>
          </a:p>
          <a:p>
            <a:pPr lvl="0"/>
            <a:r>
              <a:rPr lang="en-US" dirty="0"/>
              <a:t>Before you start using the model, you must be aware of where you yourself are placed - and where you think the others are placed! You can give too little but certainly also to much of yourself!</a:t>
            </a:r>
            <a:endParaRPr lang="da-DK" dirty="0"/>
          </a:p>
          <a:p>
            <a:endParaRPr lang="da-DK" dirty="0"/>
          </a:p>
          <a:p>
            <a:endParaRPr lang="da-DK" dirty="0"/>
          </a:p>
          <a:p>
            <a:endParaRPr lang="da-DK" dirty="0"/>
          </a:p>
        </p:txBody>
      </p:sp>
      <p:pic>
        <p:nvPicPr>
          <p:cNvPr id="3" name="Billede 2"/>
          <p:cNvPicPr>
            <a:picLocks noChangeAspect="1"/>
          </p:cNvPicPr>
          <p:nvPr/>
        </p:nvPicPr>
        <p:blipFill rotWithShape="1">
          <a:blip r:embed="rId2">
            <a:extLst>
              <a:ext uri="{28A0092B-C50C-407E-A947-70E740481C1C}">
                <a14:useLocalDpi xmlns:a14="http://schemas.microsoft.com/office/drawing/2010/main" val="0"/>
              </a:ext>
            </a:extLst>
          </a:blip>
          <a:srcRect b="4042"/>
          <a:stretch/>
        </p:blipFill>
        <p:spPr>
          <a:xfrm>
            <a:off x="11457978" y="6903944"/>
            <a:ext cx="6932217" cy="1806371"/>
          </a:xfrm>
          <a:prstGeom prst="rect">
            <a:avLst/>
          </a:prstGeom>
        </p:spPr>
      </p:pic>
    </p:spTree>
    <p:extLst>
      <p:ext uri="{BB962C8B-B14F-4D97-AF65-F5344CB8AC3E}">
        <p14:creationId xmlns:p14="http://schemas.microsoft.com/office/powerpoint/2010/main" val="899009299"/>
      </p:ext>
    </p:extLst>
  </p:cSld>
  <p:clrMapOvr>
    <a:masterClrMapping/>
  </p:clrMapOvr>
  <mc:AlternateContent xmlns:mc="http://schemas.openxmlformats.org/markup-compatibility/2006" xmlns:p14="http://schemas.microsoft.com/office/powerpoint/2010/main">
    <mc:Choice Requires="p14">
      <p:transition spd="med" p14:dur="700" advClick="0" advTm="4000"/>
    </mc:Choice>
    <mc:Fallback xmlns="">
      <p:transition spd="med" advClick="0" advTm="400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610" name="Billede 1"/>
          <p:cNvPicPr>
            <a:picLocks noChangeAspect="1"/>
          </p:cNvPicPr>
          <p:nvPr/>
        </p:nvPicPr>
        <p:blipFill>
          <a:blip r:embed="rId2"/>
          <a:srcRect/>
          <a:stretch>
            <a:fillRect/>
          </a:stretch>
        </p:blipFill>
        <p:spPr bwMode="auto">
          <a:xfrm>
            <a:off x="3060700" y="3417888"/>
            <a:ext cx="10058400" cy="2095500"/>
          </a:xfrm>
          <a:prstGeom prst="rect">
            <a:avLst/>
          </a:prstGeom>
          <a:noFill/>
          <a:ln w="9525">
            <a:noFill/>
            <a:miter lim="800000"/>
            <a:headEnd/>
            <a:tailEnd/>
          </a:ln>
        </p:spPr>
      </p:pic>
      <p:sp>
        <p:nvSpPr>
          <p:cNvPr id="6" name="Rektangel 5"/>
          <p:cNvSpPr/>
          <p:nvPr/>
        </p:nvSpPr>
        <p:spPr>
          <a:xfrm>
            <a:off x="-4763" y="2351088"/>
            <a:ext cx="16256001" cy="4432300"/>
          </a:xfrm>
          <a:prstGeom prst="rect">
            <a:avLst/>
          </a:prstGeom>
        </p:spPr>
        <p:txBody>
          <a:bodyPr lIns="122222" tIns="61110" rIns="122222" bIns="61110">
            <a:spAutoFit/>
          </a:bodyPr>
          <a:lstStyle/>
          <a:p>
            <a:pPr algn="ctr" defTabSz="1222217" fontAlgn="auto">
              <a:spcBef>
                <a:spcPts val="0"/>
              </a:spcBef>
              <a:spcAft>
                <a:spcPts val="0"/>
              </a:spcAft>
              <a:defRPr/>
            </a:pPr>
            <a:r>
              <a:rPr lang="da-DK" sz="4800" b="1" dirty="0">
                <a:solidFill>
                  <a:srgbClr val="452103"/>
                </a:solidFill>
                <a:latin typeface="Arial" pitchFamily="34" charset="0"/>
                <a:cs typeface="Arial" pitchFamily="34" charset="0"/>
              </a:rPr>
              <a:t> </a:t>
            </a:r>
            <a:r>
              <a:rPr lang="da-DK" sz="4800" dirty="0" smtClean="0">
                <a:solidFill>
                  <a:schemeClr val="tx1">
                    <a:lumMod val="85000"/>
                    <a:lumOff val="15000"/>
                  </a:schemeClr>
                </a:solidFill>
                <a:latin typeface="Arial" pitchFamily="34" charset="0"/>
                <a:cs typeface="Arial" pitchFamily="34" charset="0"/>
              </a:rPr>
              <a:t>More on the </a:t>
            </a:r>
            <a:r>
              <a:rPr lang="da-DK" sz="4800" dirty="0" err="1" smtClean="0">
                <a:solidFill>
                  <a:schemeClr val="tx1">
                    <a:lumMod val="85000"/>
                    <a:lumOff val="15000"/>
                  </a:schemeClr>
                </a:solidFill>
                <a:latin typeface="Arial" pitchFamily="34" charset="0"/>
                <a:cs typeface="Arial" pitchFamily="34" charset="0"/>
              </a:rPr>
              <a:t>subject</a:t>
            </a:r>
            <a:r>
              <a:rPr lang="da-DK" sz="4800" dirty="0" smtClean="0">
                <a:solidFill>
                  <a:schemeClr val="tx1">
                    <a:lumMod val="85000"/>
                    <a:lumOff val="15000"/>
                  </a:schemeClr>
                </a:solidFill>
                <a:latin typeface="Arial" pitchFamily="34" charset="0"/>
                <a:cs typeface="Arial" pitchFamily="34" charset="0"/>
              </a:rPr>
              <a:t>: </a:t>
            </a:r>
            <a:endParaRPr lang="da-DK" sz="4800" dirty="0">
              <a:solidFill>
                <a:schemeClr val="tx1">
                  <a:lumMod val="85000"/>
                  <a:lumOff val="15000"/>
                </a:schemeClr>
              </a:solidFill>
              <a:latin typeface="Arial" pitchFamily="34" charset="0"/>
              <a:cs typeface="Arial" pitchFamily="34" charset="0"/>
            </a:endParaRPr>
          </a:p>
          <a:p>
            <a:pPr algn="ctr" defTabSz="1222217" fontAlgn="auto">
              <a:spcBef>
                <a:spcPts val="0"/>
              </a:spcBef>
              <a:spcAft>
                <a:spcPts val="0"/>
              </a:spcAft>
              <a:defRPr/>
            </a:pPr>
            <a:endParaRPr lang="da-DK" sz="7200" dirty="0">
              <a:solidFill>
                <a:schemeClr val="tx1">
                  <a:lumMod val="85000"/>
                  <a:lumOff val="15000"/>
                </a:schemeClr>
              </a:solidFill>
              <a:latin typeface="Myriad Web Pro" pitchFamily="34" charset="0"/>
              <a:cs typeface="Aharoni" pitchFamily="2" charset="-79"/>
            </a:endParaRPr>
          </a:p>
          <a:p>
            <a:pPr algn="ctr" defTabSz="1222217" fontAlgn="auto">
              <a:spcBef>
                <a:spcPts val="0"/>
              </a:spcBef>
              <a:spcAft>
                <a:spcPts val="0"/>
              </a:spcAft>
              <a:defRPr/>
            </a:pPr>
            <a:endParaRPr lang="da-DK" sz="4800" b="1" dirty="0">
              <a:solidFill>
                <a:schemeClr val="tx1">
                  <a:lumMod val="85000"/>
                  <a:lumOff val="15000"/>
                </a:schemeClr>
              </a:solidFill>
              <a:latin typeface="Myriad Web Pro" pitchFamily="34" charset="0"/>
              <a:cs typeface="Aharoni" pitchFamily="2" charset="-79"/>
            </a:endParaRPr>
          </a:p>
          <a:p>
            <a:pPr algn="ctr" defTabSz="1222217" fontAlgn="auto">
              <a:spcBef>
                <a:spcPts val="0"/>
              </a:spcBef>
              <a:spcAft>
                <a:spcPts val="0"/>
              </a:spcAft>
              <a:defRPr/>
            </a:pPr>
            <a:endParaRPr lang="da-DK" sz="4000" b="1" dirty="0">
              <a:solidFill>
                <a:schemeClr val="tx1">
                  <a:lumMod val="85000"/>
                  <a:lumOff val="15000"/>
                </a:schemeClr>
              </a:solidFill>
              <a:latin typeface="Myriad Web Pro" pitchFamily="34" charset="0"/>
              <a:cs typeface="Aharoni" pitchFamily="2" charset="-79"/>
            </a:endParaRPr>
          </a:p>
          <a:p>
            <a:pPr algn="ctr" defTabSz="1222217" fontAlgn="auto">
              <a:spcBef>
                <a:spcPts val="0"/>
              </a:spcBef>
              <a:spcAft>
                <a:spcPts val="0"/>
              </a:spcAft>
              <a:defRPr/>
            </a:pPr>
            <a:r>
              <a:rPr lang="da-DK" sz="4400" b="1" dirty="0" smtClean="0">
                <a:solidFill>
                  <a:schemeClr val="tx1">
                    <a:lumMod val="85000"/>
                    <a:lumOff val="15000"/>
                  </a:schemeClr>
                </a:solidFill>
                <a:latin typeface="Myriad Web Pro" pitchFamily="34" charset="0"/>
                <a:cs typeface="Aharoni" pitchFamily="2" charset="-79"/>
              </a:rPr>
              <a:t>www.</a:t>
            </a:r>
            <a:r>
              <a:rPr lang="da-DK" sz="7200" b="1" dirty="0" smtClean="0">
                <a:solidFill>
                  <a:schemeClr val="tx1">
                    <a:lumMod val="85000"/>
                    <a:lumOff val="15000"/>
                  </a:schemeClr>
                </a:solidFill>
                <a:latin typeface="Myriad Web Pro" pitchFamily="34" charset="0"/>
                <a:cs typeface="Aharoni" pitchFamily="2" charset="-79"/>
              </a:rPr>
              <a:t>Flixabout</a:t>
            </a:r>
            <a:r>
              <a:rPr lang="da-DK" sz="4800" b="1" dirty="0" smtClean="0">
                <a:solidFill>
                  <a:schemeClr val="tx1">
                    <a:lumMod val="85000"/>
                    <a:lumOff val="15000"/>
                  </a:schemeClr>
                </a:solidFill>
                <a:latin typeface="Myriad Web Pro" pitchFamily="34" charset="0"/>
                <a:cs typeface="Aharoni" pitchFamily="2" charset="-79"/>
              </a:rPr>
              <a:t>.com</a:t>
            </a:r>
            <a:endParaRPr lang="da-DK" sz="4800" b="1" dirty="0">
              <a:solidFill>
                <a:schemeClr val="tx1">
                  <a:lumMod val="85000"/>
                  <a:lumOff val="15000"/>
                </a:schemeClr>
              </a:solidFill>
              <a:latin typeface="Myriad Web Pro" pitchFamily="34" charset="0"/>
              <a:cs typeface="Aharoni" pitchFamily="2" charset="-79"/>
            </a:endParaRPr>
          </a:p>
        </p:txBody>
      </p:sp>
    </p:spTree>
    <p:extLst>
      <p:ext uri="{BB962C8B-B14F-4D97-AF65-F5344CB8AC3E}">
        <p14:creationId xmlns:p14="http://schemas.microsoft.com/office/powerpoint/2010/main" val="81684721"/>
      </p:ext>
    </p:extLst>
  </p:cSld>
  <p:clrMapOvr>
    <a:masterClrMapping/>
  </p:clrMapOvr>
  <mc:AlternateContent xmlns:mc="http://schemas.openxmlformats.org/markup-compatibility/2006" xmlns:p14="http://schemas.microsoft.com/office/powerpoint/2010/main">
    <mc:Choice Requires="p14">
      <p:transition spd="med" p14:dur="700" advClick="0" advTm="4000"/>
    </mc:Choice>
    <mc:Fallback xmlns="">
      <p:transition spd="med" advClick="0" advTm="4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2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2964d0222bc84602ed9e8cdf31577cfc1bf94"/>
</p:tagLst>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11348</TotalTime>
  <Words>1271</Words>
  <Application>Microsoft Office PowerPoint</Application>
  <PresentationFormat>Brugerdefineret</PresentationFormat>
  <Paragraphs>119</Paragraphs>
  <Slides>8</Slides>
  <Notes>3</Notes>
  <HiddenSlides>0</HiddenSlides>
  <MMClips>0</MMClips>
  <ScaleCrop>false</ScaleCrop>
  <HeadingPairs>
    <vt:vector size="6" baseType="variant">
      <vt:variant>
        <vt:lpstr>Benyttede skrifttyper</vt:lpstr>
      </vt:variant>
      <vt:variant>
        <vt:i4>5</vt:i4>
      </vt:variant>
      <vt:variant>
        <vt:lpstr>Tema</vt:lpstr>
      </vt:variant>
      <vt:variant>
        <vt:i4>1</vt:i4>
      </vt:variant>
      <vt:variant>
        <vt:lpstr>Slidetitler</vt:lpstr>
      </vt:variant>
      <vt:variant>
        <vt:i4>8</vt:i4>
      </vt:variant>
    </vt:vector>
  </HeadingPairs>
  <TitlesOfParts>
    <vt:vector size="14" baseType="lpstr">
      <vt:lpstr>Aharoni</vt:lpstr>
      <vt:lpstr>Arial</vt:lpstr>
      <vt:lpstr>Arial Black</vt:lpstr>
      <vt:lpstr>Calibri</vt:lpstr>
      <vt:lpstr>Myriad Web Pro</vt:lpstr>
      <vt:lpstr>Kontortema</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MonsterCreative</dc:creator>
  <cp:lastModifiedBy>Kirsten Wissing</cp:lastModifiedBy>
  <cp:revision>612</cp:revision>
  <dcterms:created xsi:type="dcterms:W3CDTF">2012-01-17T11:58:12Z</dcterms:created>
  <dcterms:modified xsi:type="dcterms:W3CDTF">2018-11-02T10:25:42Z</dcterms:modified>
</cp:coreProperties>
</file>