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8" r:id="rId2"/>
    <p:sldId id="349" r:id="rId3"/>
    <p:sldId id="347" r:id="rId4"/>
  </p:sldIdLst>
  <p:sldSz cx="16256000" cy="9145588"/>
  <p:notesSz cx="6858000" cy="9144000"/>
  <p:custDataLst>
    <p:tags r:id="rId7"/>
  </p:custDataLst>
  <p:defaultTextStyle>
    <a:defPPr>
      <a:defRPr lang="da-DK"/>
    </a:defPPr>
    <a:lvl1pPr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E3E4E"/>
    <a:srgbClr val="7F7F7F"/>
    <a:srgbClr val="FFFFFF"/>
    <a:srgbClr val="3C7E9E"/>
    <a:srgbClr val="E28100"/>
    <a:srgbClr val="F79646"/>
    <a:srgbClr val="244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68182" autoAdjust="0"/>
  </p:normalViewPr>
  <p:slideViewPr>
    <p:cSldViewPr snapToGrid="0">
      <p:cViewPr varScale="1">
        <p:scale>
          <a:sx n="34" d="100"/>
          <a:sy n="34" d="100"/>
        </p:scale>
        <p:origin x="1608" y="48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484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4210D3-0892-4C4F-96F9-EF3EF0CD0E78}" type="datetimeFigureOut">
              <a:rPr lang="da-DK"/>
              <a:pPr>
                <a:defRPr/>
              </a:pPr>
              <a:t>18-01-2017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282EC2-CF28-452A-A213-686CC616138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579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C9189B-704E-47A9-97E7-5229EE4F5845}" type="datetimeFigureOut">
              <a:rPr lang="da-DK"/>
              <a:pPr>
                <a:defRPr/>
              </a:pPr>
              <a:t>18-01-2017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403C8-A6AA-4296-8E3F-CD7DF8AC680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2685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43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58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DC988-C178-4FF9-9C35-455A0D45B6F7}" type="datetimeFigureOut">
              <a:rPr lang="da-DK"/>
              <a:pPr>
                <a:defRPr/>
              </a:pPr>
              <a:t>18-01-2017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E4222-0838-4186-BB35-B172EA39232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0" y="8477250"/>
            <a:ext cx="3792538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ACB2D0-36B7-4909-894D-C2671614D6F5}" type="datetimeFigureOut">
              <a:rPr lang="da-DK"/>
              <a:pPr>
                <a:defRPr/>
              </a:pPr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663" y="8477250"/>
            <a:ext cx="5146675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663" y="8477250"/>
            <a:ext cx="3792537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0BF11-28DD-46F2-9AD3-069353844EE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uppe 1"/>
          <p:cNvGrpSpPr>
            <a:grpSpLocks/>
          </p:cNvGrpSpPr>
          <p:nvPr/>
        </p:nvGrpSpPr>
        <p:grpSpPr bwMode="auto">
          <a:xfrm>
            <a:off x="1114715" y="3956293"/>
            <a:ext cx="9821863" cy="3274317"/>
            <a:chOff x="756039" y="5096574"/>
            <a:chExt cx="9822301" cy="3273877"/>
          </a:xfrm>
        </p:grpSpPr>
        <p:sp>
          <p:nvSpPr>
            <p:cNvPr id="5127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6425" cy="131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J. Richard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8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Hackman</a:t>
              </a:r>
              <a:endParaRPr lang="da-DK" sz="8000">
                <a:latin typeface="Calibri" pitchFamily="34" charset="0"/>
              </a:endParaRPr>
            </a:p>
          </p:txBody>
        </p:sp>
        <p:sp>
          <p:nvSpPr>
            <p:cNvPr id="5129" name="Tekstboks 11"/>
            <p:cNvSpPr txBox="1">
              <a:spLocks noChangeArrowheads="1"/>
            </p:cNvSpPr>
            <p:nvPr/>
          </p:nvSpPr>
          <p:spPr bwMode="auto">
            <a:xfrm>
              <a:off x="771915" y="7293378"/>
              <a:ext cx="8271244" cy="1077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Professor; Ph.D. in </a:t>
              </a:r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Social Psychology</a:t>
              </a:r>
              <a:endParaRPr lang="da-DK" sz="3200" b="1" dirty="0">
                <a:solidFill>
                  <a:srgbClr val="595959"/>
                </a:solidFill>
                <a:latin typeface="Calibri" pitchFamily="34" charset="0"/>
              </a:endParaRPr>
            </a:p>
            <a:p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1031133" y="1183578"/>
            <a:ext cx="1458780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 smtClean="0">
                <a:solidFill>
                  <a:srgbClr val="262626"/>
                </a:solidFill>
                <a:latin typeface="Arial Black" pitchFamily="34" charset="0"/>
              </a:rPr>
              <a:t>The Job Characteristics Model</a:t>
            </a:r>
            <a:endParaRPr lang="da-DK" sz="8800" b="1" dirty="0">
              <a:solidFill>
                <a:srgbClr val="262626"/>
              </a:solidFill>
              <a:latin typeface="Arial Black" pitchFamily="34" charset="0"/>
            </a:endParaRPr>
          </a:p>
        </p:txBody>
      </p:sp>
      <p:grpSp>
        <p:nvGrpSpPr>
          <p:cNvPr id="5123" name="Gruppe 1"/>
          <p:cNvGrpSpPr>
            <a:grpSpLocks/>
          </p:cNvGrpSpPr>
          <p:nvPr/>
        </p:nvGrpSpPr>
        <p:grpSpPr bwMode="auto">
          <a:xfrm>
            <a:off x="7920555" y="3942006"/>
            <a:ext cx="9821863" cy="2781875"/>
            <a:chOff x="756039" y="5096574"/>
            <a:chExt cx="9822301" cy="2781500"/>
          </a:xfrm>
        </p:grpSpPr>
        <p:sp>
          <p:nvSpPr>
            <p:cNvPr id="5124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6425" cy="131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Greg R.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5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Oldham</a:t>
              </a:r>
              <a:endParaRPr lang="da-DK" sz="8000">
                <a:latin typeface="Calibri" pitchFamily="34" charset="0"/>
              </a:endParaRPr>
            </a:p>
          </p:txBody>
        </p:sp>
        <p:sp>
          <p:nvSpPr>
            <p:cNvPr id="5126" name="Tekstboks 11"/>
            <p:cNvSpPr txBox="1">
              <a:spLocks noChangeArrowheads="1"/>
            </p:cNvSpPr>
            <p:nvPr/>
          </p:nvSpPr>
          <p:spPr bwMode="auto">
            <a:xfrm>
              <a:off x="771915" y="7293378"/>
              <a:ext cx="8271244" cy="58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Professor</a:t>
              </a:r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; Ph.D. in </a:t>
              </a:r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Business Administration</a:t>
              </a:r>
              <a:endParaRPr lang="da-DK" sz="3200" b="1" dirty="0">
                <a:solidFill>
                  <a:srgbClr val="595959"/>
                </a:solidFill>
                <a:latin typeface="Calibri" pitchFamily="34" charset="0"/>
              </a:endParaRPr>
            </a:p>
          </p:txBody>
        </p:sp>
      </p:grpSp>
      <p:pic>
        <p:nvPicPr>
          <p:cNvPr id="11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470145" y="6751583"/>
            <a:ext cx="12323942" cy="2408913"/>
          </a:xfrm>
          <a:prstGeom prst="rect">
            <a:avLst/>
          </a:prstGeom>
        </p:spPr>
      </p:pic>
      <p:sp>
        <p:nvSpPr>
          <p:cNvPr id="12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frundet rektangel 32"/>
          <p:cNvSpPr>
            <a:spLocks noChangeAspect="1"/>
          </p:cNvSpPr>
          <p:nvPr/>
        </p:nvSpPr>
        <p:spPr>
          <a:xfrm>
            <a:off x="7246597" y="2535490"/>
            <a:ext cx="3133663" cy="493776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Afrundet rektangel 31"/>
          <p:cNvSpPr>
            <a:spLocks noChangeAspect="1"/>
          </p:cNvSpPr>
          <p:nvPr/>
        </p:nvSpPr>
        <p:spPr>
          <a:xfrm>
            <a:off x="3681570" y="2504550"/>
            <a:ext cx="3133663" cy="4937760"/>
          </a:xfrm>
          <a:prstGeom prst="roundRect">
            <a:avLst/>
          </a:prstGeom>
          <a:solidFill>
            <a:srgbClr val="E28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Afrundet rektangel 1"/>
          <p:cNvSpPr>
            <a:spLocks noChangeAspect="1"/>
          </p:cNvSpPr>
          <p:nvPr/>
        </p:nvSpPr>
        <p:spPr>
          <a:xfrm>
            <a:off x="47973" y="2560533"/>
            <a:ext cx="3133663" cy="4937760"/>
          </a:xfrm>
          <a:prstGeom prst="roundRect">
            <a:avLst/>
          </a:prstGeom>
          <a:solidFill>
            <a:srgbClr val="3C7E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727075" y="3138488"/>
            <a:ext cx="313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da-DK"/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185697" y="2711850"/>
            <a:ext cx="2784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rgbClr val="FFFFFF"/>
                </a:solidFill>
              </a:rPr>
              <a:t>Skill variety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58374" name="Text Box 7"/>
          <p:cNvSpPr txBox="1">
            <a:spLocks noChangeArrowheads="1"/>
          </p:cNvSpPr>
          <p:nvPr/>
        </p:nvSpPr>
        <p:spPr bwMode="auto">
          <a:xfrm>
            <a:off x="167036" y="4919530"/>
            <a:ext cx="278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rgbClr val="FFFFFF"/>
                </a:solidFill>
              </a:rPr>
              <a:t>Autonomy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58375" name="Text Box 8"/>
          <p:cNvSpPr txBox="1">
            <a:spLocks noChangeArrowheads="1"/>
          </p:cNvSpPr>
          <p:nvPr/>
        </p:nvSpPr>
        <p:spPr bwMode="auto">
          <a:xfrm>
            <a:off x="185698" y="3317078"/>
            <a:ext cx="278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rgbClr val="FFFFFF"/>
                </a:solidFill>
              </a:rPr>
              <a:t>Task identity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58376" name="Text Box 9"/>
          <p:cNvSpPr txBox="1">
            <a:spLocks noChangeArrowheads="1"/>
          </p:cNvSpPr>
          <p:nvPr/>
        </p:nvSpPr>
        <p:spPr bwMode="auto">
          <a:xfrm>
            <a:off x="167036" y="3941342"/>
            <a:ext cx="299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rgbClr val="FFFFFF"/>
                </a:solidFill>
              </a:rPr>
              <a:t>Task significance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58377" name="Text Box 10"/>
          <p:cNvSpPr txBox="1">
            <a:spLocks noChangeArrowheads="1"/>
          </p:cNvSpPr>
          <p:nvPr/>
        </p:nvSpPr>
        <p:spPr bwMode="auto">
          <a:xfrm>
            <a:off x="109885" y="6383489"/>
            <a:ext cx="2992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>
                <a:solidFill>
                  <a:srgbClr val="FFFFFF"/>
                </a:solidFill>
              </a:rPr>
              <a:t>Feedback </a:t>
            </a:r>
            <a:r>
              <a:rPr lang="da-DK" b="1" dirty="0" smtClean="0">
                <a:solidFill>
                  <a:srgbClr val="FFFFFF"/>
                </a:solidFill>
              </a:rPr>
              <a:t>from job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58390" name="Text Box 23"/>
          <p:cNvSpPr txBox="1">
            <a:spLocks noChangeArrowheads="1"/>
          </p:cNvSpPr>
          <p:nvPr/>
        </p:nvSpPr>
        <p:spPr bwMode="auto">
          <a:xfrm>
            <a:off x="498382" y="7776447"/>
            <a:ext cx="9659780" cy="120032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defTabSz="914400">
              <a:spcBef>
                <a:spcPts val="0"/>
              </a:spcBef>
            </a:pPr>
            <a:r>
              <a:rPr lang="da-DK" dirty="0" smtClean="0">
                <a:solidFill>
                  <a:srgbClr val="FFFFFF"/>
                </a:solidFill>
              </a:rPr>
              <a:t>	</a:t>
            </a:r>
            <a:r>
              <a:rPr lang="da-DK" b="1" dirty="0" smtClean="0">
                <a:solidFill>
                  <a:srgbClr val="FFFFFF"/>
                </a:solidFill>
              </a:rPr>
              <a:t>Moderators:	Employee growth need strength</a:t>
            </a:r>
            <a:endParaRPr lang="da-DK" b="1" dirty="0">
              <a:solidFill>
                <a:srgbClr val="FFFFFF"/>
              </a:solidFill>
            </a:endParaRPr>
          </a:p>
          <a:p>
            <a:pPr marL="457200" indent="-457200" defTabSz="914400">
              <a:spcBef>
                <a:spcPts val="0"/>
              </a:spcBef>
            </a:pPr>
            <a:r>
              <a:rPr lang="da-DK" b="1" dirty="0">
                <a:solidFill>
                  <a:srgbClr val="FFFFFF"/>
                </a:solidFill>
              </a:rPr>
              <a:t>	</a:t>
            </a:r>
            <a:r>
              <a:rPr lang="da-DK" b="1" dirty="0" smtClean="0">
                <a:solidFill>
                  <a:srgbClr val="FFFFFF"/>
                </a:solidFill>
              </a:rPr>
              <a:t>			Knowledge and skill</a:t>
            </a:r>
          </a:p>
          <a:p>
            <a:pPr marL="457200" indent="-457200" defTabSz="914400">
              <a:spcBef>
                <a:spcPts val="0"/>
              </a:spcBef>
            </a:pPr>
            <a:r>
              <a:rPr lang="da-DK" b="1" dirty="0">
                <a:solidFill>
                  <a:srgbClr val="FFFFFF"/>
                </a:solidFill>
              </a:rPr>
              <a:t>	</a:t>
            </a:r>
            <a:r>
              <a:rPr lang="da-DK" b="1" dirty="0" smtClean="0">
                <a:solidFill>
                  <a:srgbClr val="FFFFFF"/>
                </a:solidFill>
              </a:rPr>
              <a:t>			Context satisfactions</a:t>
            </a:r>
          </a:p>
        </p:txBody>
      </p:sp>
      <p:sp>
        <p:nvSpPr>
          <p:cNvPr id="3" name="Højrepil 2"/>
          <p:cNvSpPr/>
          <p:nvPr/>
        </p:nvSpPr>
        <p:spPr>
          <a:xfrm>
            <a:off x="2935393" y="3317963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5" name="Højrepil 34"/>
          <p:cNvSpPr/>
          <p:nvPr/>
        </p:nvSpPr>
        <p:spPr>
          <a:xfrm>
            <a:off x="2943382" y="4830936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6" name="Højrepil 35"/>
          <p:cNvSpPr/>
          <p:nvPr/>
        </p:nvSpPr>
        <p:spPr>
          <a:xfrm>
            <a:off x="2940765" y="6327506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7" name="Højrepil 36"/>
          <p:cNvSpPr/>
          <p:nvPr/>
        </p:nvSpPr>
        <p:spPr>
          <a:xfrm>
            <a:off x="6695629" y="2932327"/>
            <a:ext cx="55096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8" name="Højrepil 37"/>
          <p:cNvSpPr/>
          <p:nvPr/>
        </p:nvSpPr>
        <p:spPr>
          <a:xfrm>
            <a:off x="6658307" y="1182915"/>
            <a:ext cx="706670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" name="Afrundet rektangel 3"/>
          <p:cNvSpPr>
            <a:spLocks noChangeAspect="1"/>
          </p:cNvSpPr>
          <p:nvPr/>
        </p:nvSpPr>
        <p:spPr>
          <a:xfrm>
            <a:off x="185698" y="845113"/>
            <a:ext cx="2858215" cy="1289044"/>
          </a:xfrm>
          <a:prstGeom prst="roundRect">
            <a:avLst/>
          </a:prstGeom>
          <a:solidFill>
            <a:srgbClr val="3C7E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rgbClr val="FFFFFF"/>
                </a:solidFill>
                <a:latin typeface="Arial" charset="0"/>
              </a:rPr>
              <a:t>Core Job</a:t>
            </a:r>
            <a:endParaRPr lang="da-DK" b="1" dirty="0">
              <a:solidFill>
                <a:srgbClr val="FFFFFF"/>
              </a:solidFill>
              <a:latin typeface="Arial" charset="0"/>
            </a:endParaRPr>
          </a:p>
          <a:p>
            <a:pPr algn="ctr"/>
            <a:r>
              <a:rPr lang="da-DK" b="1" dirty="0" smtClean="0">
                <a:solidFill>
                  <a:srgbClr val="FFFFFF"/>
                </a:solidFill>
                <a:latin typeface="Arial" charset="0"/>
              </a:rPr>
              <a:t>Characteristics</a:t>
            </a:r>
            <a:endParaRPr lang="da-DK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" name="Afrundet rektangel 39"/>
          <p:cNvSpPr>
            <a:spLocks noChangeAspect="1"/>
          </p:cNvSpPr>
          <p:nvPr/>
        </p:nvSpPr>
        <p:spPr>
          <a:xfrm>
            <a:off x="3793536" y="810904"/>
            <a:ext cx="2858214" cy="1289044"/>
          </a:xfrm>
          <a:prstGeom prst="roundRect">
            <a:avLst/>
          </a:prstGeom>
          <a:solidFill>
            <a:srgbClr val="E28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rgbClr val="FFFFFF"/>
                </a:solidFill>
                <a:latin typeface="Arial" charset="0"/>
              </a:rPr>
              <a:t>Critical Psychological States</a:t>
            </a:r>
            <a:endParaRPr lang="da-DK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" name="Afrundet rektangel 40"/>
          <p:cNvSpPr>
            <a:spLocks noChangeAspect="1"/>
          </p:cNvSpPr>
          <p:nvPr/>
        </p:nvSpPr>
        <p:spPr>
          <a:xfrm>
            <a:off x="7383881" y="807791"/>
            <a:ext cx="2858214" cy="128904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rgbClr val="FFFFFF"/>
                </a:solidFill>
                <a:latin typeface="Arial" charset="0"/>
              </a:rPr>
              <a:t>Personal and work outcomes</a:t>
            </a:r>
          </a:p>
        </p:txBody>
      </p:sp>
      <p:sp>
        <p:nvSpPr>
          <p:cNvPr id="42" name="Højrepil 41"/>
          <p:cNvSpPr/>
          <p:nvPr/>
        </p:nvSpPr>
        <p:spPr>
          <a:xfrm>
            <a:off x="3056692" y="1182915"/>
            <a:ext cx="706670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5" name="Højrepil 44"/>
          <p:cNvSpPr/>
          <p:nvPr/>
        </p:nvSpPr>
        <p:spPr>
          <a:xfrm rot="16200000">
            <a:off x="1400494" y="7349275"/>
            <a:ext cx="319447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916732" y="2845830"/>
            <a:ext cx="3116" cy="153405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553482" y="2827169"/>
            <a:ext cx="38502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534821" y="4379881"/>
            <a:ext cx="38502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273280" y="2802288"/>
            <a:ext cx="38502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670099" y="2789898"/>
            <a:ext cx="3116" cy="441636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279181" y="7187599"/>
            <a:ext cx="38502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Højrepil 36"/>
          <p:cNvSpPr/>
          <p:nvPr/>
        </p:nvSpPr>
        <p:spPr>
          <a:xfrm>
            <a:off x="6680080" y="4129743"/>
            <a:ext cx="566517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51" name="Højrepil 36"/>
          <p:cNvSpPr/>
          <p:nvPr/>
        </p:nvSpPr>
        <p:spPr>
          <a:xfrm>
            <a:off x="6681352" y="5296969"/>
            <a:ext cx="565245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52" name="Højrepil 36"/>
          <p:cNvSpPr/>
          <p:nvPr/>
        </p:nvSpPr>
        <p:spPr>
          <a:xfrm>
            <a:off x="6683015" y="6525724"/>
            <a:ext cx="563582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4" name="Højrepil 44"/>
          <p:cNvSpPr/>
          <p:nvPr/>
        </p:nvSpPr>
        <p:spPr>
          <a:xfrm rot="16200000">
            <a:off x="8653265" y="7352918"/>
            <a:ext cx="319447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3763361" y="6011947"/>
            <a:ext cx="29179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rgbClr val="FFFFFF"/>
                </a:solidFill>
              </a:rPr>
              <a:t>Knowledge of the actual results of the work activities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3763362" y="4337264"/>
            <a:ext cx="28949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rgbClr val="FFFFFF"/>
                </a:solidFill>
              </a:rPr>
              <a:t>Experienced responsibility for outcomes of the work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3793536" y="2992882"/>
            <a:ext cx="28647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chemeClr val="bg1"/>
                </a:solidFill>
              </a:rPr>
              <a:t>Experienced meaningfulness of the work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7364978" y="2793395"/>
            <a:ext cx="28771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rgbClr val="FFFFFF"/>
                </a:solidFill>
              </a:rPr>
              <a:t>High internal work motivation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7364977" y="4018317"/>
            <a:ext cx="2877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rgbClr val="FFFFFF"/>
                </a:solidFill>
              </a:rPr>
              <a:t>High satisfaction with the work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>
            <a:off x="7364979" y="5165169"/>
            <a:ext cx="28771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rgbClr val="FFFFFF"/>
                </a:solidFill>
              </a:rPr>
              <a:t>Low absenteeism and turnover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7364978" y="6393924"/>
            <a:ext cx="28771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b="1" dirty="0" smtClean="0">
                <a:solidFill>
                  <a:srgbClr val="FFFFFF"/>
                </a:solidFill>
              </a:rPr>
              <a:t>High quality work performance</a:t>
            </a:r>
            <a:endParaRPr lang="da-DK" b="1" dirty="0">
              <a:solidFill>
                <a:srgbClr val="FFFFFF"/>
              </a:solidFill>
            </a:endParaRPr>
          </a:p>
        </p:txBody>
      </p:sp>
      <p:sp>
        <p:nvSpPr>
          <p:cNvPr id="60" name="Højrepil 44"/>
          <p:cNvSpPr/>
          <p:nvPr/>
        </p:nvSpPr>
        <p:spPr>
          <a:xfrm rot="16200000">
            <a:off x="5069693" y="7318336"/>
            <a:ext cx="319447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62" name="Rektangel 8"/>
          <p:cNvSpPr/>
          <p:nvPr/>
        </p:nvSpPr>
        <p:spPr>
          <a:xfrm>
            <a:off x="10380259" y="596028"/>
            <a:ext cx="5875741" cy="2370182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Job Charac-teristics Model</a:t>
            </a:r>
          </a:p>
          <a:p>
            <a:pPr>
              <a:spcBef>
                <a:spcPts val="1200"/>
              </a:spcBef>
            </a:pPr>
            <a:endParaRPr lang="da-DK" sz="4000" dirty="0" smtClean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3221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the subject: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393043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62ea49cdfb8f7427ebaeeec66713dea35bb19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9686</TotalTime>
  <Words>96</Words>
  <Application>Microsoft Office PowerPoint</Application>
  <PresentationFormat>Brugerdefineret</PresentationFormat>
  <Paragraphs>36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399</cp:revision>
  <dcterms:created xsi:type="dcterms:W3CDTF">2012-01-17T11:58:12Z</dcterms:created>
  <dcterms:modified xsi:type="dcterms:W3CDTF">2017-01-18T10:37:57Z</dcterms:modified>
</cp:coreProperties>
</file>