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3" r:id="rId2"/>
    <p:sldId id="334" r:id="rId3"/>
    <p:sldId id="315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8100"/>
    <a:srgbClr val="3C7E9E"/>
    <a:srgbClr val="D53215"/>
    <a:srgbClr val="ABBC06"/>
    <a:srgbClr val="F7931E"/>
    <a:srgbClr val="7F7F7F"/>
    <a:srgbClr val="D0D8E8"/>
    <a:srgbClr val="FFFFFF"/>
    <a:srgbClr val="F7964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 autoAdjust="0"/>
    <p:restoredTop sz="94162" autoAdjust="0"/>
  </p:normalViewPr>
  <p:slideViewPr>
    <p:cSldViewPr snapToGrid="0">
      <p:cViewPr varScale="1">
        <p:scale>
          <a:sx n="51" d="100"/>
          <a:sy n="51" d="100"/>
        </p:scale>
        <p:origin x="756" y="72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750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24-08-2016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pPr/>
              <a:t>24-08-2016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Peter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Kraljics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model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blev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først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beskrevet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Harvard Business Review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september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oktober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udgaven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1983.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Titlen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på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artikel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“Purchasing must become Supply Management“ –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altså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“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indkøb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skal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op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på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ledelsesniveau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Kraljic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Matrix from Peter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Kraljic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first described in an article "Purchasing must become Supply Management" in the Harvard Business Review (Sep-Oct 1983). </a:t>
            </a: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Består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dimensioner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dimensions (see figure):</a:t>
            </a: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Profit Impact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"The strategic importance of purchasing in terms of the value added by product line, the percentage of raw materials in total costs and their impact on profitability".</a:t>
            </a: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Supply Risk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"The complexity of the supply market gauged by supply scarcity, pace of technology and/or materials substitution, entry barriers, logistics cost or complexity, and monopoly or oligopoly conditions".</a:t>
            </a: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62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24-08-2016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24-08-2016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2321238" y="3392198"/>
            <a:ext cx="10461312" cy="3766321"/>
            <a:chOff x="756039" y="5096574"/>
            <a:chExt cx="9822301" cy="3766321"/>
          </a:xfrm>
        </p:grpSpPr>
        <p:sp>
          <p:nvSpPr>
            <p:cNvPr id="15363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smtClean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Edgar</a:t>
              </a:r>
              <a:endParaRPr lang="da-DK" sz="80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536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 smtClean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Schein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5365" name="Tekstboks 11"/>
            <p:cNvSpPr txBox="1">
              <a:spLocks noChangeArrowheads="1"/>
            </p:cNvSpPr>
            <p:nvPr/>
          </p:nvSpPr>
          <p:spPr bwMode="auto">
            <a:xfrm>
              <a:off x="772666" y="7293235"/>
              <a:ext cx="8374765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da-DK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Tidl. </a:t>
              </a:r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professor på MIT </a:t>
              </a:r>
              <a:r>
                <a:rPr lang="da-DK" sz="32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Sloan</a:t>
              </a:r>
              <a:r>
                <a:rPr lang="da-DK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School of management i </a:t>
              </a:r>
              <a:r>
                <a:rPr lang="da-DK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Massachusetts; USA</a:t>
              </a:r>
            </a:p>
            <a:p>
              <a:r>
                <a:rPr lang="nb-NO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Født 1928</a:t>
              </a:r>
              <a:endParaRPr lang="da-DK" sz="3200" b="1" dirty="0">
                <a:latin typeface="Calibri" pitchFamily="34" charset="0"/>
              </a:endParaRPr>
            </a:p>
          </p:txBody>
        </p:sp>
      </p:grp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37864" y="1736779"/>
            <a:ext cx="98818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Scheins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kulturteori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Bille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910847" y="7286097"/>
            <a:ext cx="6932217" cy="1806371"/>
          </a:xfrm>
          <a:prstGeom prst="rect">
            <a:avLst/>
          </a:prstGeom>
        </p:spPr>
      </p:pic>
      <p:sp>
        <p:nvSpPr>
          <p:cNvPr id="9" name="Rektangel 6"/>
          <p:cNvSpPr/>
          <p:nvPr/>
        </p:nvSpPr>
        <p:spPr>
          <a:xfrm>
            <a:off x="353400" y="566401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</p:spTree>
    <p:extLst>
      <p:ext uri="{BB962C8B-B14F-4D97-AF65-F5344CB8AC3E}">
        <p14:creationId xmlns:p14="http://schemas.microsoft.com/office/powerpoint/2010/main" val="307075665"/>
      </p:ext>
    </p:extLst>
  </p:cSld>
  <p:clrMapOvr>
    <a:masterClrMapping/>
  </p:clrMapOvr>
  <p:transition advClick="0" advTm="148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e 11"/>
          <p:cNvGrpSpPr/>
          <p:nvPr/>
        </p:nvGrpSpPr>
        <p:grpSpPr>
          <a:xfrm>
            <a:off x="192507" y="933303"/>
            <a:ext cx="10010273" cy="7368482"/>
            <a:chOff x="-529389" y="403917"/>
            <a:chExt cx="10010273" cy="7368482"/>
          </a:xfrm>
        </p:grpSpPr>
        <p:sp>
          <p:nvSpPr>
            <p:cNvPr id="14" name="Ligebenet trekant 23"/>
            <p:cNvSpPr/>
            <p:nvPr/>
          </p:nvSpPr>
          <p:spPr>
            <a:xfrm>
              <a:off x="2057400" y="403917"/>
              <a:ext cx="4889942" cy="3329963"/>
            </a:xfrm>
            <a:custGeom>
              <a:avLst/>
              <a:gdLst>
                <a:gd name="connsiteX0" fmla="*/ 0 w 3960000"/>
                <a:gd name="connsiteY0" fmla="*/ 3633760 h 3633760"/>
                <a:gd name="connsiteX1" fmla="*/ 1980000 w 3960000"/>
                <a:gd name="connsiteY1" fmla="*/ 0 h 3633760"/>
                <a:gd name="connsiteX2" fmla="*/ 3960000 w 3960000"/>
                <a:gd name="connsiteY2" fmla="*/ 3633760 h 3633760"/>
                <a:gd name="connsiteX3" fmla="*/ 0 w 3960000"/>
                <a:gd name="connsiteY3" fmla="*/ 3633760 h 3633760"/>
                <a:gd name="connsiteX0" fmla="*/ 0 w 3979050"/>
                <a:gd name="connsiteY0" fmla="*/ 3633760 h 3633760"/>
                <a:gd name="connsiteX1" fmla="*/ 1999050 w 3979050"/>
                <a:gd name="connsiteY1" fmla="*/ 0 h 3633760"/>
                <a:gd name="connsiteX2" fmla="*/ 3979050 w 3979050"/>
                <a:gd name="connsiteY2" fmla="*/ 3633760 h 3633760"/>
                <a:gd name="connsiteX3" fmla="*/ 0 w 3979050"/>
                <a:gd name="connsiteY3" fmla="*/ 3633760 h 3633760"/>
                <a:gd name="connsiteX0" fmla="*/ 0 w 4007625"/>
                <a:gd name="connsiteY0" fmla="*/ 3633760 h 3633760"/>
                <a:gd name="connsiteX1" fmla="*/ 2027625 w 4007625"/>
                <a:gd name="connsiteY1" fmla="*/ 0 h 3633760"/>
                <a:gd name="connsiteX2" fmla="*/ 4007625 w 4007625"/>
                <a:gd name="connsiteY2" fmla="*/ 3633760 h 3633760"/>
                <a:gd name="connsiteX3" fmla="*/ 0 w 4007625"/>
                <a:gd name="connsiteY3" fmla="*/ 3633760 h 3633760"/>
                <a:gd name="connsiteX0" fmla="*/ 0 w 4036200"/>
                <a:gd name="connsiteY0" fmla="*/ 3633760 h 3652810"/>
                <a:gd name="connsiteX1" fmla="*/ 2027625 w 4036200"/>
                <a:gd name="connsiteY1" fmla="*/ 0 h 3652810"/>
                <a:gd name="connsiteX2" fmla="*/ 4036200 w 4036200"/>
                <a:gd name="connsiteY2" fmla="*/ 3652810 h 3652810"/>
                <a:gd name="connsiteX3" fmla="*/ 0 w 4036200"/>
                <a:gd name="connsiteY3" fmla="*/ 3633760 h 3652810"/>
                <a:gd name="connsiteX0" fmla="*/ 0 w 4045725"/>
                <a:gd name="connsiteY0" fmla="*/ 3633760 h 3652810"/>
                <a:gd name="connsiteX1" fmla="*/ 2027625 w 4045725"/>
                <a:gd name="connsiteY1" fmla="*/ 0 h 3652810"/>
                <a:gd name="connsiteX2" fmla="*/ 4045725 w 4045725"/>
                <a:gd name="connsiteY2" fmla="*/ 3652810 h 3652810"/>
                <a:gd name="connsiteX3" fmla="*/ 0 w 4045725"/>
                <a:gd name="connsiteY3" fmla="*/ 3633760 h 3652810"/>
                <a:gd name="connsiteX0" fmla="*/ 0 w 4055250"/>
                <a:gd name="connsiteY0" fmla="*/ 3633760 h 3652810"/>
                <a:gd name="connsiteX1" fmla="*/ 2027625 w 4055250"/>
                <a:gd name="connsiteY1" fmla="*/ 0 h 3652810"/>
                <a:gd name="connsiteX2" fmla="*/ 4055250 w 4055250"/>
                <a:gd name="connsiteY2" fmla="*/ 3652810 h 3652810"/>
                <a:gd name="connsiteX3" fmla="*/ 0 w 4055250"/>
                <a:gd name="connsiteY3" fmla="*/ 3633760 h 3652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55250" h="3652810">
                  <a:moveTo>
                    <a:pt x="0" y="3633760"/>
                  </a:moveTo>
                  <a:lnTo>
                    <a:pt x="2027625" y="0"/>
                  </a:lnTo>
                  <a:lnTo>
                    <a:pt x="4055250" y="3652810"/>
                  </a:lnTo>
                  <a:lnTo>
                    <a:pt x="0" y="3633760"/>
                  </a:lnTo>
                  <a:close/>
                </a:path>
              </a:pathLst>
            </a:custGeom>
            <a:solidFill>
              <a:srgbClr val="D532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440000" rtlCol="0" anchor="ctr" anchorCtr="0"/>
            <a:lstStyle/>
            <a:p>
              <a:pPr algn="ctr"/>
              <a:r>
                <a:rPr lang="da-DK" sz="3500" b="1" dirty="0" smtClean="0"/>
                <a:t>ARTEFAKTER</a:t>
              </a:r>
            </a:p>
            <a:p>
              <a:pPr algn="ctr"/>
              <a:r>
                <a:rPr lang="da-DK" sz="3500" b="1" dirty="0" smtClean="0"/>
                <a:t>Synlige</a:t>
              </a:r>
              <a:endParaRPr lang="da-DK" sz="3500" b="1" dirty="0"/>
            </a:p>
          </p:txBody>
        </p:sp>
        <p:sp>
          <p:nvSpPr>
            <p:cNvPr id="15" name="Ligebenet trapez 26"/>
            <p:cNvSpPr/>
            <p:nvPr/>
          </p:nvSpPr>
          <p:spPr>
            <a:xfrm>
              <a:off x="863401" y="3873249"/>
              <a:ext cx="7306041" cy="1702469"/>
            </a:xfrm>
            <a:custGeom>
              <a:avLst/>
              <a:gdLst>
                <a:gd name="connsiteX0" fmla="*/ 0 w 8058150"/>
                <a:gd name="connsiteY0" fmla="*/ 1809750 h 1809750"/>
                <a:gd name="connsiteX1" fmla="*/ 452438 w 8058150"/>
                <a:gd name="connsiteY1" fmla="*/ 0 h 1809750"/>
                <a:gd name="connsiteX2" fmla="*/ 7605713 w 8058150"/>
                <a:gd name="connsiteY2" fmla="*/ 0 h 1809750"/>
                <a:gd name="connsiteX3" fmla="*/ 8058150 w 8058150"/>
                <a:gd name="connsiteY3" fmla="*/ 1809750 h 1809750"/>
                <a:gd name="connsiteX4" fmla="*/ 0 w 8058150"/>
                <a:gd name="connsiteY4" fmla="*/ 1809750 h 1809750"/>
                <a:gd name="connsiteX0" fmla="*/ 0 w 8058150"/>
                <a:gd name="connsiteY0" fmla="*/ 1828800 h 1828800"/>
                <a:gd name="connsiteX1" fmla="*/ 452438 w 8058150"/>
                <a:gd name="connsiteY1" fmla="*/ 19050 h 1828800"/>
                <a:gd name="connsiteX2" fmla="*/ 7129463 w 8058150"/>
                <a:gd name="connsiteY2" fmla="*/ 0 h 1828800"/>
                <a:gd name="connsiteX3" fmla="*/ 8058150 w 8058150"/>
                <a:gd name="connsiteY3" fmla="*/ 1828800 h 1828800"/>
                <a:gd name="connsiteX4" fmla="*/ 0 w 8058150"/>
                <a:gd name="connsiteY4" fmla="*/ 1828800 h 1828800"/>
                <a:gd name="connsiteX0" fmla="*/ 0 w 8058150"/>
                <a:gd name="connsiteY0" fmla="*/ 1828800 h 1828800"/>
                <a:gd name="connsiteX1" fmla="*/ 833438 w 8058150"/>
                <a:gd name="connsiteY1" fmla="*/ 38100 h 1828800"/>
                <a:gd name="connsiteX2" fmla="*/ 7129463 w 8058150"/>
                <a:gd name="connsiteY2" fmla="*/ 0 h 1828800"/>
                <a:gd name="connsiteX3" fmla="*/ 8058150 w 8058150"/>
                <a:gd name="connsiteY3" fmla="*/ 1828800 h 1828800"/>
                <a:gd name="connsiteX4" fmla="*/ 0 w 8058150"/>
                <a:gd name="connsiteY4" fmla="*/ 1828800 h 1828800"/>
                <a:gd name="connsiteX0" fmla="*/ 0 w 8058150"/>
                <a:gd name="connsiteY0" fmla="*/ 1847850 h 1847850"/>
                <a:gd name="connsiteX1" fmla="*/ 833438 w 8058150"/>
                <a:gd name="connsiteY1" fmla="*/ 57150 h 1847850"/>
                <a:gd name="connsiteX2" fmla="*/ 6919913 w 8058150"/>
                <a:gd name="connsiteY2" fmla="*/ 0 h 1847850"/>
                <a:gd name="connsiteX3" fmla="*/ 8058150 w 8058150"/>
                <a:gd name="connsiteY3" fmla="*/ 1847850 h 1847850"/>
                <a:gd name="connsiteX4" fmla="*/ 0 w 8058150"/>
                <a:gd name="connsiteY4" fmla="*/ 1847850 h 1847850"/>
                <a:gd name="connsiteX0" fmla="*/ 0 w 8058150"/>
                <a:gd name="connsiteY0" fmla="*/ 1847850 h 1847850"/>
                <a:gd name="connsiteX1" fmla="*/ 1062038 w 8058150"/>
                <a:gd name="connsiteY1" fmla="*/ 76200 h 1847850"/>
                <a:gd name="connsiteX2" fmla="*/ 6919913 w 8058150"/>
                <a:gd name="connsiteY2" fmla="*/ 0 h 1847850"/>
                <a:gd name="connsiteX3" fmla="*/ 8058150 w 8058150"/>
                <a:gd name="connsiteY3" fmla="*/ 1847850 h 1847850"/>
                <a:gd name="connsiteX4" fmla="*/ 0 w 8058150"/>
                <a:gd name="connsiteY4" fmla="*/ 1847850 h 1847850"/>
                <a:gd name="connsiteX0" fmla="*/ 0 w 8058150"/>
                <a:gd name="connsiteY0" fmla="*/ 1771650 h 1771650"/>
                <a:gd name="connsiteX1" fmla="*/ 1062038 w 8058150"/>
                <a:gd name="connsiteY1" fmla="*/ 0 h 1771650"/>
                <a:gd name="connsiteX2" fmla="*/ 6824663 w 8058150"/>
                <a:gd name="connsiteY2" fmla="*/ 38100 h 1771650"/>
                <a:gd name="connsiteX3" fmla="*/ 8058150 w 8058150"/>
                <a:gd name="connsiteY3" fmla="*/ 1771650 h 1771650"/>
                <a:gd name="connsiteX4" fmla="*/ 0 w 8058150"/>
                <a:gd name="connsiteY4" fmla="*/ 1771650 h 1771650"/>
                <a:gd name="connsiteX0" fmla="*/ 0 w 8058150"/>
                <a:gd name="connsiteY0" fmla="*/ 1752600 h 1752600"/>
                <a:gd name="connsiteX1" fmla="*/ 1023938 w 8058150"/>
                <a:gd name="connsiteY1" fmla="*/ 0 h 1752600"/>
                <a:gd name="connsiteX2" fmla="*/ 6824663 w 8058150"/>
                <a:gd name="connsiteY2" fmla="*/ 19050 h 1752600"/>
                <a:gd name="connsiteX3" fmla="*/ 8058150 w 8058150"/>
                <a:gd name="connsiteY3" fmla="*/ 1752600 h 1752600"/>
                <a:gd name="connsiteX4" fmla="*/ 0 w 8058150"/>
                <a:gd name="connsiteY4" fmla="*/ 1752600 h 1752600"/>
                <a:gd name="connsiteX0" fmla="*/ 0 w 8058150"/>
                <a:gd name="connsiteY0" fmla="*/ 1733550 h 1733550"/>
                <a:gd name="connsiteX1" fmla="*/ 1023938 w 8058150"/>
                <a:gd name="connsiteY1" fmla="*/ 38100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023938 w 8058150"/>
                <a:gd name="connsiteY1" fmla="*/ 19050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183795 w 8058150"/>
                <a:gd name="connsiteY1" fmla="*/ 31081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290366 w 8058150"/>
                <a:gd name="connsiteY1" fmla="*/ 31081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21518 h 1721518"/>
                <a:gd name="connsiteX1" fmla="*/ 1290366 w 8058150"/>
                <a:gd name="connsiteY1" fmla="*/ 19049 h 1721518"/>
                <a:gd name="connsiteX2" fmla="*/ 6691450 w 8058150"/>
                <a:gd name="connsiteY2" fmla="*/ 0 h 1721518"/>
                <a:gd name="connsiteX3" fmla="*/ 8058150 w 8058150"/>
                <a:gd name="connsiteY3" fmla="*/ 1721518 h 1721518"/>
                <a:gd name="connsiteX4" fmla="*/ 0 w 8058150"/>
                <a:gd name="connsiteY4" fmla="*/ 1721518 h 1721518"/>
                <a:gd name="connsiteX0" fmla="*/ 0 w 8058150"/>
                <a:gd name="connsiteY0" fmla="*/ 1702469 h 1702469"/>
                <a:gd name="connsiteX1" fmla="*/ 1290366 w 8058150"/>
                <a:gd name="connsiteY1" fmla="*/ 0 h 1702469"/>
                <a:gd name="connsiteX2" fmla="*/ 6691451 w 8058150"/>
                <a:gd name="connsiteY2" fmla="*/ 17046 h 1702469"/>
                <a:gd name="connsiteX3" fmla="*/ 8058150 w 8058150"/>
                <a:gd name="connsiteY3" fmla="*/ 1702469 h 1702469"/>
                <a:gd name="connsiteX4" fmla="*/ 0 w 8058150"/>
                <a:gd name="connsiteY4" fmla="*/ 1702469 h 1702469"/>
                <a:gd name="connsiteX0" fmla="*/ 0 w 8058150"/>
                <a:gd name="connsiteY0" fmla="*/ 1702469 h 1702469"/>
                <a:gd name="connsiteX1" fmla="*/ 1290366 w 8058150"/>
                <a:gd name="connsiteY1" fmla="*/ 0 h 1702469"/>
                <a:gd name="connsiteX2" fmla="*/ 6797612 w 8058150"/>
                <a:gd name="connsiteY2" fmla="*/ 17046 h 1702469"/>
                <a:gd name="connsiteX3" fmla="*/ 8058150 w 8058150"/>
                <a:gd name="connsiteY3" fmla="*/ 1702469 h 1702469"/>
                <a:gd name="connsiteX4" fmla="*/ 0 w 8058150"/>
                <a:gd name="connsiteY4" fmla="*/ 1702469 h 1702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58150" h="1702469">
                  <a:moveTo>
                    <a:pt x="0" y="1702469"/>
                  </a:moveTo>
                  <a:lnTo>
                    <a:pt x="1290366" y="0"/>
                  </a:lnTo>
                  <a:lnTo>
                    <a:pt x="6797612" y="17046"/>
                  </a:lnTo>
                  <a:lnTo>
                    <a:pt x="8058150" y="1702469"/>
                  </a:lnTo>
                  <a:lnTo>
                    <a:pt x="0" y="1702469"/>
                  </a:lnTo>
                  <a:close/>
                </a:path>
              </a:pathLst>
            </a:custGeom>
            <a:solidFill>
              <a:srgbClr val="ABBC0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500" b="1" dirty="0" smtClean="0"/>
                <a:t>SKUEVÆRDIER</a:t>
              </a:r>
            </a:p>
            <a:p>
              <a:pPr algn="ctr"/>
              <a:r>
                <a:rPr lang="da-DK" sz="3500" b="1" dirty="0" smtClean="0"/>
                <a:t>Mindre synlige</a:t>
              </a:r>
              <a:endParaRPr lang="da-DK" sz="3500" b="1" dirty="0"/>
            </a:p>
          </p:txBody>
        </p:sp>
        <p:sp>
          <p:nvSpPr>
            <p:cNvPr id="16" name="Ligebenet trapez 26"/>
            <p:cNvSpPr/>
            <p:nvPr/>
          </p:nvSpPr>
          <p:spPr>
            <a:xfrm>
              <a:off x="-529389" y="5748956"/>
              <a:ext cx="10010273" cy="2023443"/>
            </a:xfrm>
            <a:custGeom>
              <a:avLst/>
              <a:gdLst>
                <a:gd name="connsiteX0" fmla="*/ 0 w 8058150"/>
                <a:gd name="connsiteY0" fmla="*/ 1809750 h 1809750"/>
                <a:gd name="connsiteX1" fmla="*/ 452438 w 8058150"/>
                <a:gd name="connsiteY1" fmla="*/ 0 h 1809750"/>
                <a:gd name="connsiteX2" fmla="*/ 7605713 w 8058150"/>
                <a:gd name="connsiteY2" fmla="*/ 0 h 1809750"/>
                <a:gd name="connsiteX3" fmla="*/ 8058150 w 8058150"/>
                <a:gd name="connsiteY3" fmla="*/ 1809750 h 1809750"/>
                <a:gd name="connsiteX4" fmla="*/ 0 w 8058150"/>
                <a:gd name="connsiteY4" fmla="*/ 1809750 h 1809750"/>
                <a:gd name="connsiteX0" fmla="*/ 0 w 8058150"/>
                <a:gd name="connsiteY0" fmla="*/ 1828800 h 1828800"/>
                <a:gd name="connsiteX1" fmla="*/ 452438 w 8058150"/>
                <a:gd name="connsiteY1" fmla="*/ 19050 h 1828800"/>
                <a:gd name="connsiteX2" fmla="*/ 7129463 w 8058150"/>
                <a:gd name="connsiteY2" fmla="*/ 0 h 1828800"/>
                <a:gd name="connsiteX3" fmla="*/ 8058150 w 8058150"/>
                <a:gd name="connsiteY3" fmla="*/ 1828800 h 1828800"/>
                <a:gd name="connsiteX4" fmla="*/ 0 w 8058150"/>
                <a:gd name="connsiteY4" fmla="*/ 1828800 h 1828800"/>
                <a:gd name="connsiteX0" fmla="*/ 0 w 8058150"/>
                <a:gd name="connsiteY0" fmla="*/ 1828800 h 1828800"/>
                <a:gd name="connsiteX1" fmla="*/ 833438 w 8058150"/>
                <a:gd name="connsiteY1" fmla="*/ 38100 h 1828800"/>
                <a:gd name="connsiteX2" fmla="*/ 7129463 w 8058150"/>
                <a:gd name="connsiteY2" fmla="*/ 0 h 1828800"/>
                <a:gd name="connsiteX3" fmla="*/ 8058150 w 8058150"/>
                <a:gd name="connsiteY3" fmla="*/ 1828800 h 1828800"/>
                <a:gd name="connsiteX4" fmla="*/ 0 w 8058150"/>
                <a:gd name="connsiteY4" fmla="*/ 1828800 h 1828800"/>
                <a:gd name="connsiteX0" fmla="*/ 0 w 8058150"/>
                <a:gd name="connsiteY0" fmla="*/ 1847850 h 1847850"/>
                <a:gd name="connsiteX1" fmla="*/ 833438 w 8058150"/>
                <a:gd name="connsiteY1" fmla="*/ 57150 h 1847850"/>
                <a:gd name="connsiteX2" fmla="*/ 6919913 w 8058150"/>
                <a:gd name="connsiteY2" fmla="*/ 0 h 1847850"/>
                <a:gd name="connsiteX3" fmla="*/ 8058150 w 8058150"/>
                <a:gd name="connsiteY3" fmla="*/ 1847850 h 1847850"/>
                <a:gd name="connsiteX4" fmla="*/ 0 w 8058150"/>
                <a:gd name="connsiteY4" fmla="*/ 1847850 h 1847850"/>
                <a:gd name="connsiteX0" fmla="*/ 0 w 8058150"/>
                <a:gd name="connsiteY0" fmla="*/ 1847850 h 1847850"/>
                <a:gd name="connsiteX1" fmla="*/ 1062038 w 8058150"/>
                <a:gd name="connsiteY1" fmla="*/ 76200 h 1847850"/>
                <a:gd name="connsiteX2" fmla="*/ 6919913 w 8058150"/>
                <a:gd name="connsiteY2" fmla="*/ 0 h 1847850"/>
                <a:gd name="connsiteX3" fmla="*/ 8058150 w 8058150"/>
                <a:gd name="connsiteY3" fmla="*/ 1847850 h 1847850"/>
                <a:gd name="connsiteX4" fmla="*/ 0 w 8058150"/>
                <a:gd name="connsiteY4" fmla="*/ 1847850 h 1847850"/>
                <a:gd name="connsiteX0" fmla="*/ 0 w 8058150"/>
                <a:gd name="connsiteY0" fmla="*/ 1771650 h 1771650"/>
                <a:gd name="connsiteX1" fmla="*/ 1062038 w 8058150"/>
                <a:gd name="connsiteY1" fmla="*/ 0 h 1771650"/>
                <a:gd name="connsiteX2" fmla="*/ 6824663 w 8058150"/>
                <a:gd name="connsiteY2" fmla="*/ 38100 h 1771650"/>
                <a:gd name="connsiteX3" fmla="*/ 8058150 w 8058150"/>
                <a:gd name="connsiteY3" fmla="*/ 1771650 h 1771650"/>
                <a:gd name="connsiteX4" fmla="*/ 0 w 8058150"/>
                <a:gd name="connsiteY4" fmla="*/ 1771650 h 1771650"/>
                <a:gd name="connsiteX0" fmla="*/ 0 w 8058150"/>
                <a:gd name="connsiteY0" fmla="*/ 1752600 h 1752600"/>
                <a:gd name="connsiteX1" fmla="*/ 1023938 w 8058150"/>
                <a:gd name="connsiteY1" fmla="*/ 0 h 1752600"/>
                <a:gd name="connsiteX2" fmla="*/ 6824663 w 8058150"/>
                <a:gd name="connsiteY2" fmla="*/ 19050 h 1752600"/>
                <a:gd name="connsiteX3" fmla="*/ 8058150 w 8058150"/>
                <a:gd name="connsiteY3" fmla="*/ 1752600 h 1752600"/>
                <a:gd name="connsiteX4" fmla="*/ 0 w 8058150"/>
                <a:gd name="connsiteY4" fmla="*/ 1752600 h 1752600"/>
                <a:gd name="connsiteX0" fmla="*/ 0 w 8058150"/>
                <a:gd name="connsiteY0" fmla="*/ 1733550 h 1733550"/>
                <a:gd name="connsiteX1" fmla="*/ 1023938 w 8058150"/>
                <a:gd name="connsiteY1" fmla="*/ 38100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023938 w 8058150"/>
                <a:gd name="connsiteY1" fmla="*/ 19050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183795 w 8058150"/>
                <a:gd name="connsiteY1" fmla="*/ 31081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33550 h 1733550"/>
                <a:gd name="connsiteX1" fmla="*/ 1290366 w 8058150"/>
                <a:gd name="connsiteY1" fmla="*/ 31081 h 1733550"/>
                <a:gd name="connsiteX2" fmla="*/ 6824663 w 8058150"/>
                <a:gd name="connsiteY2" fmla="*/ 0 h 1733550"/>
                <a:gd name="connsiteX3" fmla="*/ 8058150 w 8058150"/>
                <a:gd name="connsiteY3" fmla="*/ 1733550 h 1733550"/>
                <a:gd name="connsiteX4" fmla="*/ 0 w 8058150"/>
                <a:gd name="connsiteY4" fmla="*/ 1733550 h 1733550"/>
                <a:gd name="connsiteX0" fmla="*/ 0 w 8058150"/>
                <a:gd name="connsiteY0" fmla="*/ 1721518 h 1721518"/>
                <a:gd name="connsiteX1" fmla="*/ 1290366 w 8058150"/>
                <a:gd name="connsiteY1" fmla="*/ 19049 h 1721518"/>
                <a:gd name="connsiteX2" fmla="*/ 6691450 w 8058150"/>
                <a:gd name="connsiteY2" fmla="*/ 0 h 1721518"/>
                <a:gd name="connsiteX3" fmla="*/ 8058150 w 8058150"/>
                <a:gd name="connsiteY3" fmla="*/ 1721518 h 1721518"/>
                <a:gd name="connsiteX4" fmla="*/ 0 w 8058150"/>
                <a:gd name="connsiteY4" fmla="*/ 1721518 h 1721518"/>
                <a:gd name="connsiteX0" fmla="*/ 0 w 8058150"/>
                <a:gd name="connsiteY0" fmla="*/ 1702469 h 1702469"/>
                <a:gd name="connsiteX1" fmla="*/ 1290366 w 8058150"/>
                <a:gd name="connsiteY1" fmla="*/ 0 h 1702469"/>
                <a:gd name="connsiteX2" fmla="*/ 6691451 w 8058150"/>
                <a:gd name="connsiteY2" fmla="*/ 17046 h 1702469"/>
                <a:gd name="connsiteX3" fmla="*/ 8058150 w 8058150"/>
                <a:gd name="connsiteY3" fmla="*/ 1702469 h 1702469"/>
                <a:gd name="connsiteX4" fmla="*/ 0 w 8058150"/>
                <a:gd name="connsiteY4" fmla="*/ 1702469 h 1702469"/>
                <a:gd name="connsiteX0" fmla="*/ 0 w 7736182"/>
                <a:gd name="connsiteY0" fmla="*/ 1702469 h 1702469"/>
                <a:gd name="connsiteX1" fmla="*/ 1290366 w 7736182"/>
                <a:gd name="connsiteY1" fmla="*/ 0 h 1702469"/>
                <a:gd name="connsiteX2" fmla="*/ 6691451 w 7736182"/>
                <a:gd name="connsiteY2" fmla="*/ 17046 h 1702469"/>
                <a:gd name="connsiteX3" fmla="*/ 7736182 w 7736182"/>
                <a:gd name="connsiteY3" fmla="*/ 1702469 h 1702469"/>
                <a:gd name="connsiteX4" fmla="*/ 0 w 7736182"/>
                <a:gd name="connsiteY4" fmla="*/ 1702469 h 1702469"/>
                <a:gd name="connsiteX0" fmla="*/ 0 w 7199569"/>
                <a:gd name="connsiteY0" fmla="*/ 1702469 h 1702469"/>
                <a:gd name="connsiteX1" fmla="*/ 753753 w 7199569"/>
                <a:gd name="connsiteY1" fmla="*/ 0 h 1702469"/>
                <a:gd name="connsiteX2" fmla="*/ 6154838 w 7199569"/>
                <a:gd name="connsiteY2" fmla="*/ 17046 h 1702469"/>
                <a:gd name="connsiteX3" fmla="*/ 7199569 w 7199569"/>
                <a:gd name="connsiteY3" fmla="*/ 1702469 h 1702469"/>
                <a:gd name="connsiteX4" fmla="*/ 0 w 7199569"/>
                <a:gd name="connsiteY4" fmla="*/ 1702469 h 1702469"/>
                <a:gd name="connsiteX0" fmla="*/ 0 w 7199569"/>
                <a:gd name="connsiteY0" fmla="*/ 1702469 h 1702469"/>
                <a:gd name="connsiteX1" fmla="*/ 753753 w 7199569"/>
                <a:gd name="connsiteY1" fmla="*/ 0 h 1702469"/>
                <a:gd name="connsiteX2" fmla="*/ 6185274 w 7199569"/>
                <a:gd name="connsiteY2" fmla="*/ 17046 h 1702469"/>
                <a:gd name="connsiteX3" fmla="*/ 7199569 w 7199569"/>
                <a:gd name="connsiteY3" fmla="*/ 1702469 h 1702469"/>
                <a:gd name="connsiteX4" fmla="*/ 0 w 7199569"/>
                <a:gd name="connsiteY4" fmla="*/ 1702469 h 1702469"/>
                <a:gd name="connsiteX0" fmla="*/ 0 w 7077470"/>
                <a:gd name="connsiteY0" fmla="*/ 1702469 h 1702469"/>
                <a:gd name="connsiteX1" fmla="*/ 753753 w 7077470"/>
                <a:gd name="connsiteY1" fmla="*/ 0 h 1702469"/>
                <a:gd name="connsiteX2" fmla="*/ 6185274 w 7077470"/>
                <a:gd name="connsiteY2" fmla="*/ 17046 h 1702469"/>
                <a:gd name="connsiteX3" fmla="*/ 7077470 w 7077470"/>
                <a:gd name="connsiteY3" fmla="*/ 1702469 h 1702469"/>
                <a:gd name="connsiteX4" fmla="*/ 0 w 7077470"/>
                <a:gd name="connsiteY4" fmla="*/ 1702469 h 1702469"/>
                <a:gd name="connsiteX0" fmla="*/ 0 w 7149230"/>
                <a:gd name="connsiteY0" fmla="*/ 1702469 h 1702469"/>
                <a:gd name="connsiteX1" fmla="*/ 825513 w 7149230"/>
                <a:gd name="connsiteY1" fmla="*/ 0 h 1702469"/>
                <a:gd name="connsiteX2" fmla="*/ 6257034 w 7149230"/>
                <a:gd name="connsiteY2" fmla="*/ 17046 h 1702469"/>
                <a:gd name="connsiteX3" fmla="*/ 7149230 w 7149230"/>
                <a:gd name="connsiteY3" fmla="*/ 1702469 h 1702469"/>
                <a:gd name="connsiteX4" fmla="*/ 0 w 7149230"/>
                <a:gd name="connsiteY4" fmla="*/ 1702469 h 1702469"/>
                <a:gd name="connsiteX0" fmla="*/ 0 w 7220990"/>
                <a:gd name="connsiteY0" fmla="*/ 1702469 h 1702469"/>
                <a:gd name="connsiteX1" fmla="*/ 897273 w 7220990"/>
                <a:gd name="connsiteY1" fmla="*/ 0 h 1702469"/>
                <a:gd name="connsiteX2" fmla="*/ 6328794 w 7220990"/>
                <a:gd name="connsiteY2" fmla="*/ 17046 h 1702469"/>
                <a:gd name="connsiteX3" fmla="*/ 7220990 w 7220990"/>
                <a:gd name="connsiteY3" fmla="*/ 1702469 h 1702469"/>
                <a:gd name="connsiteX4" fmla="*/ 0 w 7220990"/>
                <a:gd name="connsiteY4" fmla="*/ 1702469 h 1702469"/>
                <a:gd name="connsiteX0" fmla="*/ 0 w 7274422"/>
                <a:gd name="connsiteY0" fmla="*/ 1702469 h 1722753"/>
                <a:gd name="connsiteX1" fmla="*/ 897273 w 7274422"/>
                <a:gd name="connsiteY1" fmla="*/ 0 h 1722753"/>
                <a:gd name="connsiteX2" fmla="*/ 6328794 w 7274422"/>
                <a:gd name="connsiteY2" fmla="*/ 17046 h 1722753"/>
                <a:gd name="connsiteX3" fmla="*/ 7274422 w 7274422"/>
                <a:gd name="connsiteY3" fmla="*/ 1722753 h 1722753"/>
                <a:gd name="connsiteX4" fmla="*/ 0 w 7274422"/>
                <a:gd name="connsiteY4" fmla="*/ 1702469 h 1722753"/>
                <a:gd name="connsiteX0" fmla="*/ 0 w 7274422"/>
                <a:gd name="connsiteY0" fmla="*/ 1702469 h 1722753"/>
                <a:gd name="connsiteX1" fmla="*/ 897273 w 7274422"/>
                <a:gd name="connsiteY1" fmla="*/ 0 h 1722753"/>
                <a:gd name="connsiteX2" fmla="*/ 6328794 w 7274422"/>
                <a:gd name="connsiteY2" fmla="*/ 17046 h 1722753"/>
                <a:gd name="connsiteX3" fmla="*/ 7274422 w 7274422"/>
                <a:gd name="connsiteY3" fmla="*/ 1722753 h 1722753"/>
                <a:gd name="connsiteX4" fmla="*/ 0 w 7274422"/>
                <a:gd name="connsiteY4" fmla="*/ 1702469 h 1722753"/>
                <a:gd name="connsiteX0" fmla="*/ 0 w 7274422"/>
                <a:gd name="connsiteY0" fmla="*/ 1685423 h 1705707"/>
                <a:gd name="connsiteX1" fmla="*/ 968515 w 7274422"/>
                <a:gd name="connsiteY1" fmla="*/ 3238 h 1705707"/>
                <a:gd name="connsiteX2" fmla="*/ 6328794 w 7274422"/>
                <a:gd name="connsiteY2" fmla="*/ 0 h 1705707"/>
                <a:gd name="connsiteX3" fmla="*/ 7274422 w 7274422"/>
                <a:gd name="connsiteY3" fmla="*/ 1705707 h 1705707"/>
                <a:gd name="connsiteX4" fmla="*/ 0 w 7274422"/>
                <a:gd name="connsiteY4" fmla="*/ 1685423 h 1705707"/>
                <a:gd name="connsiteX0" fmla="*/ 0 w 7274422"/>
                <a:gd name="connsiteY0" fmla="*/ 1685423 h 1705707"/>
                <a:gd name="connsiteX1" fmla="*/ 1004136 w 7274422"/>
                <a:gd name="connsiteY1" fmla="*/ 3238 h 1705707"/>
                <a:gd name="connsiteX2" fmla="*/ 6328794 w 7274422"/>
                <a:gd name="connsiteY2" fmla="*/ 0 h 1705707"/>
                <a:gd name="connsiteX3" fmla="*/ 7274422 w 7274422"/>
                <a:gd name="connsiteY3" fmla="*/ 1705707 h 1705707"/>
                <a:gd name="connsiteX4" fmla="*/ 0 w 7274422"/>
                <a:gd name="connsiteY4" fmla="*/ 1685423 h 1705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4422" h="1705707">
                  <a:moveTo>
                    <a:pt x="0" y="1685423"/>
                  </a:moveTo>
                  <a:lnTo>
                    <a:pt x="1004136" y="3238"/>
                  </a:lnTo>
                  <a:lnTo>
                    <a:pt x="6328794" y="0"/>
                  </a:lnTo>
                  <a:lnTo>
                    <a:pt x="7274422" y="1705707"/>
                  </a:lnTo>
                  <a:lnTo>
                    <a:pt x="0" y="1685423"/>
                  </a:lnTo>
                  <a:close/>
                </a:path>
              </a:pathLst>
            </a:custGeom>
            <a:solidFill>
              <a:srgbClr val="3C7E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3500" b="1" dirty="0" smtClean="0"/>
                <a:t>GRUNDLÆGGENDE</a:t>
              </a:r>
            </a:p>
            <a:p>
              <a:pPr algn="ctr"/>
              <a:r>
                <a:rPr lang="da-DK" sz="3500" b="1" dirty="0" smtClean="0"/>
                <a:t>ANTAGELSER</a:t>
              </a:r>
            </a:p>
            <a:p>
              <a:pPr algn="ctr"/>
              <a:r>
                <a:rPr lang="da-DK" sz="3500" b="1" dirty="0" smtClean="0"/>
                <a:t>Ubevidste/usynlige</a:t>
              </a:r>
              <a:endParaRPr lang="da-DK" sz="3500" b="1" dirty="0"/>
            </a:p>
          </p:txBody>
        </p:sp>
      </p:grpSp>
      <p:sp>
        <p:nvSpPr>
          <p:cNvPr id="17" name="Rektangel 16"/>
          <p:cNvSpPr/>
          <p:nvPr/>
        </p:nvSpPr>
        <p:spPr>
          <a:xfrm>
            <a:off x="9009811" y="1206822"/>
            <a:ext cx="7303339" cy="5170949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Scheins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model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Artefakter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Skueværdier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Grundlæggende antagelser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da-DK" sz="3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Isbjergsmodellen</a:t>
            </a:r>
            <a:endParaRPr lang="da-DK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da-DK" sz="3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704591"/>
      </p:ext>
    </p:extLst>
  </p:cSld>
  <p:clrMapOvr>
    <a:masterClrMapping/>
  </p:clrMapOvr>
  <p:transition advClick="0" advTm="2910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1f8d3510eddb5d367484be7666b9a3a553790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13198</TotalTime>
  <Words>193</Words>
  <Application>Microsoft Office PowerPoint</Application>
  <PresentationFormat>Brugerdefineret</PresentationFormat>
  <Paragraphs>36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467</cp:revision>
  <dcterms:created xsi:type="dcterms:W3CDTF">2012-01-17T11:58:12Z</dcterms:created>
  <dcterms:modified xsi:type="dcterms:W3CDTF">2016-08-24T12:28:57Z</dcterms:modified>
</cp:coreProperties>
</file>