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33" r:id="rId2"/>
    <p:sldId id="331" r:id="rId3"/>
    <p:sldId id="315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31E"/>
    <a:srgbClr val="ABBC06"/>
    <a:srgbClr val="E28100"/>
    <a:srgbClr val="3C7E9E"/>
    <a:srgbClr val="D53215"/>
    <a:srgbClr val="7F7F7F"/>
    <a:srgbClr val="D0D8E8"/>
    <a:srgbClr val="FFFFFF"/>
    <a:srgbClr val="F7964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6" autoAdjust="0"/>
    <p:restoredTop sz="65134" autoAdjust="0"/>
  </p:normalViewPr>
  <p:slideViewPr>
    <p:cSldViewPr snapToGrid="0">
      <p:cViewPr varScale="1">
        <p:scale>
          <a:sx n="60" d="100"/>
          <a:sy n="60" d="100"/>
        </p:scale>
        <p:origin x="1800" y="84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750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21-01-2026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57E0-FEDE-4C7D-91DE-32E149041D7E}" type="datetimeFigureOut">
              <a:rPr lang="da-DK" smtClean="0"/>
              <a:pPr/>
              <a:t>21-01-2026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DDCED-4F3B-47DD-A2B3-5F65674F1628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47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289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1624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21-01-2026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21-01-2026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/>
          <p:cNvGrpSpPr/>
          <p:nvPr/>
        </p:nvGrpSpPr>
        <p:grpSpPr>
          <a:xfrm>
            <a:off x="2321238" y="4325648"/>
            <a:ext cx="9822301" cy="3766321"/>
            <a:chOff x="756039" y="5096574"/>
            <a:chExt cx="9822301" cy="3766321"/>
          </a:xfrm>
        </p:grpSpPr>
        <p:sp>
          <p:nvSpPr>
            <p:cNvPr id="15363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Peter</a:t>
              </a:r>
            </a:p>
          </p:txBody>
        </p:sp>
        <p:sp>
          <p:nvSpPr>
            <p:cNvPr id="15364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Kraljic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5365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8270894" cy="156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Ph.D. fra Teknisk Universitet i Hannover og MBA fra INSEAD</a:t>
              </a:r>
            </a:p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Født 1939</a:t>
              </a:r>
              <a:endParaRPr lang="da-DK" sz="3200" b="1" dirty="0">
                <a:latin typeface="Calibri" pitchFamily="34" charset="0"/>
              </a:endParaRPr>
            </a:p>
          </p:txBody>
        </p:sp>
      </p:grp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337864" y="1736779"/>
            <a:ext cx="988184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4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Kraljics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Model</a:t>
            </a:r>
          </a:p>
        </p:txBody>
      </p:sp>
      <p:pic>
        <p:nvPicPr>
          <p:cNvPr id="7" name="Billed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1910847" y="7286097"/>
            <a:ext cx="6932217" cy="1806371"/>
          </a:xfrm>
          <a:prstGeom prst="rect">
            <a:avLst/>
          </a:prstGeom>
        </p:spPr>
      </p:pic>
      <p:sp>
        <p:nvSpPr>
          <p:cNvPr id="9" name="Rektangel 6"/>
          <p:cNvSpPr/>
          <p:nvPr/>
        </p:nvSpPr>
        <p:spPr>
          <a:xfrm>
            <a:off x="353400" y="566401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</p:spTree>
    <p:extLst>
      <p:ext uri="{BB962C8B-B14F-4D97-AF65-F5344CB8AC3E}">
        <p14:creationId xmlns:p14="http://schemas.microsoft.com/office/powerpoint/2010/main" val="307075665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/>
          <p:cNvSpPr txBox="1"/>
          <p:nvPr/>
        </p:nvSpPr>
        <p:spPr>
          <a:xfrm>
            <a:off x="2743200" y="7132320"/>
            <a:ext cx="5166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/>
              <a:t>Kompleksitet af leverandørmarkedet</a:t>
            </a:r>
          </a:p>
        </p:txBody>
      </p:sp>
      <p:sp>
        <p:nvSpPr>
          <p:cNvPr id="5" name="Tekstfelt 4"/>
          <p:cNvSpPr txBox="1"/>
          <p:nvPr/>
        </p:nvSpPr>
        <p:spPr>
          <a:xfrm>
            <a:off x="51526" y="4144140"/>
            <a:ext cx="17213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Vigtigheden</a:t>
            </a:r>
          </a:p>
          <a:p>
            <a:r>
              <a:rPr lang="da-DK" b="1" dirty="0"/>
              <a:t>af indkøbet</a:t>
            </a:r>
          </a:p>
        </p:txBody>
      </p:sp>
      <p:sp>
        <p:nvSpPr>
          <p:cNvPr id="7" name="Tekstfelt 6"/>
          <p:cNvSpPr txBox="1"/>
          <p:nvPr/>
        </p:nvSpPr>
        <p:spPr>
          <a:xfrm>
            <a:off x="8317637" y="6868386"/>
            <a:ext cx="623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Høj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1001622" y="2207675"/>
            <a:ext cx="623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Høj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994002" y="6330095"/>
            <a:ext cx="608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Lav</a:t>
            </a:r>
          </a:p>
        </p:txBody>
      </p:sp>
      <p:sp>
        <p:nvSpPr>
          <p:cNvPr id="11" name="Tekstfelt 10"/>
          <p:cNvSpPr txBox="1"/>
          <p:nvPr/>
        </p:nvSpPr>
        <p:spPr>
          <a:xfrm>
            <a:off x="1847442" y="6825395"/>
            <a:ext cx="608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Lav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825728"/>
              </p:ext>
            </p:extLst>
          </p:nvPr>
        </p:nvGraphicFramePr>
        <p:xfrm>
          <a:off x="1828800" y="2296612"/>
          <a:ext cx="7089866" cy="4373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4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4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86531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Volumenvarer</a:t>
                      </a:r>
                    </a:p>
                    <a:p>
                      <a:pPr algn="ctr"/>
                      <a:r>
                        <a:rPr lang="da-DK" dirty="0"/>
                        <a:t>”Lav pris”</a:t>
                      </a:r>
                    </a:p>
                  </a:txBody>
                  <a:tcPr anchor="ctr">
                    <a:solidFill>
                      <a:srgbClr val="F7931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22217" rtl="0" eaLnBrk="1" latinLnBrk="0" hangingPunct="1"/>
                      <a:r>
                        <a:rPr lang="da-DK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Strategiske varer</a:t>
                      </a:r>
                    </a:p>
                    <a:p>
                      <a:pPr marL="0" algn="ctr" defTabSz="1222217" rtl="0" eaLnBrk="1" latinLnBrk="0" hangingPunct="1"/>
                      <a:r>
                        <a:rPr lang="da-DK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”Tæt samarbejde”</a:t>
                      </a:r>
                    </a:p>
                  </a:txBody>
                  <a:tcPr anchor="ctr">
                    <a:solidFill>
                      <a:srgbClr val="ABBC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6531">
                <a:tc>
                  <a:txBody>
                    <a:bodyPr/>
                    <a:lstStyle/>
                    <a:p>
                      <a:pPr marL="0" algn="ctr" defTabSz="1222217" rtl="0" eaLnBrk="1" latinLnBrk="0" hangingPunct="1"/>
                      <a:r>
                        <a:rPr lang="da-DK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Ukritiske varer</a:t>
                      </a:r>
                    </a:p>
                    <a:p>
                      <a:pPr marL="0" algn="ctr" defTabSz="1222217" rtl="0" eaLnBrk="1" latinLnBrk="0" hangingPunct="1"/>
                      <a:r>
                        <a:rPr lang="da-DK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”Effektivisering”</a:t>
                      </a:r>
                    </a:p>
                    <a:p>
                      <a:endParaRPr lang="da-DK" dirty="0"/>
                    </a:p>
                  </a:txBody>
                  <a:tcPr anchor="ctr">
                    <a:solidFill>
                      <a:srgbClr val="D5321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22217" rtl="0" eaLnBrk="1" latinLnBrk="0" hangingPunct="1"/>
                      <a:r>
                        <a:rPr lang="da-DK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Flaskehalsvarer</a:t>
                      </a:r>
                    </a:p>
                    <a:p>
                      <a:pPr marL="0" algn="ctr" defTabSz="1222217" rtl="0" eaLnBrk="1" latinLnBrk="0" hangingPunct="1"/>
                      <a:r>
                        <a:rPr lang="da-DK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”Kontrakter”</a:t>
                      </a:r>
                    </a:p>
                    <a:p>
                      <a:pPr marL="0" algn="ctr" defTabSz="1222217" rtl="0" eaLnBrk="1" latinLnBrk="0" hangingPunct="1"/>
                      <a:endParaRPr lang="da-DK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3C7E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3" name="Lige forbindelse 12"/>
          <p:cNvCxnSpPr/>
          <p:nvPr/>
        </p:nvCxnSpPr>
        <p:spPr>
          <a:xfrm flipV="1">
            <a:off x="1708224" y="2362307"/>
            <a:ext cx="0" cy="4307370"/>
          </a:xfrm>
          <a:prstGeom prst="line">
            <a:avLst/>
          </a:prstGeom>
          <a:ln w="603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/>
          <p:cNvCxnSpPr/>
          <p:nvPr/>
        </p:nvCxnSpPr>
        <p:spPr>
          <a:xfrm flipV="1">
            <a:off x="1809824" y="6771277"/>
            <a:ext cx="7130234" cy="20483"/>
          </a:xfrm>
          <a:prstGeom prst="line">
            <a:avLst/>
          </a:prstGeom>
          <a:ln w="603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ktangel 31"/>
          <p:cNvSpPr/>
          <p:nvPr/>
        </p:nvSpPr>
        <p:spPr>
          <a:xfrm>
            <a:off x="8952661" y="1206822"/>
            <a:ext cx="7303339" cy="862077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Kraljics model</a:t>
            </a:r>
          </a:p>
        </p:txBody>
      </p:sp>
    </p:spTree>
    <p:extLst>
      <p:ext uri="{BB962C8B-B14F-4D97-AF65-F5344CB8AC3E}">
        <p14:creationId xmlns:p14="http://schemas.microsoft.com/office/powerpoint/2010/main" val="4190507365"/>
      </p:ext>
    </p:extLst>
  </p:cSld>
  <p:clrMapOvr>
    <a:masterClrMapping/>
  </p:clrMapOvr>
  <p:transition advClick="0" advTm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787010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d5523b8802686ae71d72b238fc761f48c0bd58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8374</TotalTime>
  <Words>68</Words>
  <Application>Microsoft Office PowerPoint</Application>
  <PresentationFormat>Brugerdefineret</PresentationFormat>
  <Paragraphs>31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Tony Guldager Clausen</cp:lastModifiedBy>
  <cp:revision>368</cp:revision>
  <dcterms:created xsi:type="dcterms:W3CDTF">2012-01-17T11:58:12Z</dcterms:created>
  <dcterms:modified xsi:type="dcterms:W3CDTF">2026-01-21T15:17:46Z</dcterms:modified>
</cp:coreProperties>
</file>