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43" r:id="rId2"/>
    <p:sldId id="314" r:id="rId3"/>
    <p:sldId id="378" r:id="rId4"/>
  </p:sldIdLst>
  <p:sldSz cx="16256000" cy="9145588"/>
  <p:notesSz cx="6858000" cy="9144000"/>
  <p:custDataLst>
    <p:tags r:id="rId7"/>
  </p:custDataLst>
  <p:defaultTextStyle>
    <a:defPPr>
      <a:defRPr lang="da-DK"/>
    </a:defPPr>
    <a:lvl1pPr algn="l" defTabSz="1220788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609600" indent="-152400" algn="l" defTabSz="1220788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1220788" indent="-306388" algn="l" defTabSz="1220788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831975" indent="-460375" algn="l" defTabSz="1220788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2443163" indent="-614363" algn="l" defTabSz="1220788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2" userDrawn="1">
          <p15:clr>
            <a:srgbClr val="A4A3A4"/>
          </p15:clr>
        </p15:guide>
        <p15:guide id="2" pos="512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8100"/>
    <a:srgbClr val="D99F37"/>
    <a:srgbClr val="D53627"/>
    <a:srgbClr val="3E7F9F"/>
    <a:srgbClr val="F79421"/>
    <a:srgbClr val="ABBD38"/>
    <a:srgbClr val="FFBB11"/>
    <a:srgbClr val="452103"/>
    <a:srgbClr val="DA6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5" autoAdjust="0"/>
    <p:restoredTop sz="94162" autoAdjust="0"/>
  </p:normalViewPr>
  <p:slideViewPr>
    <p:cSldViewPr snapToGrid="0">
      <p:cViewPr varScale="1">
        <p:scale>
          <a:sx n="51" d="100"/>
          <a:sy n="51" d="100"/>
        </p:scale>
        <p:origin x="756" y="36"/>
      </p:cViewPr>
      <p:guideLst>
        <p:guide orient="horz" pos="2882"/>
        <p:guide pos="51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 smtClean="0">
            <a:solidFill>
              <a:schemeClr val="bg1"/>
            </a:solidFill>
          </a:endParaRPr>
        </a:p>
        <a:p>
          <a:r>
            <a:rPr lang="da-DK" sz="1600" dirty="0" smtClean="0">
              <a:solidFill>
                <a:schemeClr val="bg1"/>
              </a:solidFill>
            </a:rPr>
            <a:t>Selv</a:t>
          </a:r>
        </a:p>
        <a:p>
          <a:r>
            <a:rPr lang="da-DK" sz="1600" dirty="0" smtClean="0">
              <a:solidFill>
                <a:schemeClr val="bg1"/>
              </a:solidFill>
            </a:rPr>
            <a:t> realisering</a:t>
          </a:r>
          <a:endParaRPr lang="da-DK" sz="1600" dirty="0">
            <a:solidFill>
              <a:schemeClr val="bg1"/>
            </a:solidFill>
          </a:endParaRP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 smtClean="0">
              <a:solidFill>
                <a:schemeClr val="bg1"/>
              </a:solidFill>
            </a:rPr>
            <a:t>Ego</a:t>
          </a:r>
        </a:p>
        <a:p>
          <a:r>
            <a:rPr lang="da-DK" dirty="0" smtClean="0">
              <a:solidFill>
                <a:schemeClr val="bg1"/>
              </a:solidFill>
            </a:rPr>
            <a:t> omdømme</a:t>
          </a:r>
          <a:endParaRPr lang="da-DK" dirty="0">
            <a:solidFill>
              <a:schemeClr val="bg1"/>
            </a:solidFill>
          </a:endParaRP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 smtClean="0"/>
            <a:t>Social kontakt</a:t>
          </a:r>
          <a:endParaRPr lang="da-DK" dirty="0"/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31822DDC-905F-48CF-AE20-69E49E4054F3}" type="presOf" srcId="{38FAD0EC-1CD2-45A5-8A6D-4FCB9C06F06A}" destId="{659E4C5C-6144-4A26-9806-550638EFA96D}" srcOrd="1" destOrd="0" presId="urn:microsoft.com/office/officeart/2005/8/layout/pyramid1"/>
    <dgm:cxn modelId="{B45BF135-1EE3-4B3A-8F43-D10DEA575B00}" type="presOf" srcId="{40C0B5BA-3CE6-4A6A-9C4A-3FB31FCD6248}" destId="{EC3926F2-CAD9-4A62-ADB0-03F6EEC53E5C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3EBB7A56-77DD-415F-B022-F3CEBE1266C9}" type="presOf" srcId="{4AA0D7BB-9C43-40C4-985A-64428756D981}" destId="{70AAC452-7BC9-4B44-9364-5117C296E4C3}" srcOrd="1" destOrd="0" presId="urn:microsoft.com/office/officeart/2005/8/layout/pyramid1"/>
    <dgm:cxn modelId="{8634DF48-A613-4A6C-85E9-D2D5978E23F1}" type="presOf" srcId="{4AA0D7BB-9C43-40C4-985A-64428756D981}" destId="{27CFF5F9-DE70-40B9-A771-F5F652E7CDD9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7CB762A7-2EBE-4F36-9399-4A6F2F6E0080}" type="presOf" srcId="{DBB07EC5-F2B4-4502-9009-31FB586E3401}" destId="{0A7A0A9C-ECDC-47E8-9498-73B410327A33}" srcOrd="1" destOrd="0" presId="urn:microsoft.com/office/officeart/2005/8/layout/pyramid1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3F8CF164-FFC6-4C4D-80D9-B481D3E6766B}" type="presOf" srcId="{38FAD0EC-1CD2-45A5-8A6D-4FCB9C06F06A}" destId="{E56084B7-8EDE-47CC-B4BF-2D4740F226D6}" srcOrd="0" destOrd="0" presId="urn:microsoft.com/office/officeart/2005/8/layout/pyramid1"/>
    <dgm:cxn modelId="{8679644F-835E-4890-9025-F071810F9BAF}" type="presOf" srcId="{7882C509-0597-42CB-8842-4C01EFBABB3C}" destId="{6F7E11C1-59E5-4B32-9437-1B27469B7E3C}" srcOrd="0" destOrd="0" presId="urn:microsoft.com/office/officeart/2005/8/layout/pyramid1"/>
    <dgm:cxn modelId="{27E86E3A-B9E6-41E2-99BA-2EC24090C1C3}" type="presOf" srcId="{13760240-E041-417D-9365-BFB4CB775720}" destId="{99AD75E4-4DAD-4719-A0CE-F07A189511A9}" srcOrd="1" destOrd="0" presId="urn:microsoft.com/office/officeart/2005/8/layout/pyramid1"/>
    <dgm:cxn modelId="{D179B6A3-CA3F-4C0D-AAD6-25B2070B86A0}" type="presOf" srcId="{40C0B5BA-3CE6-4A6A-9C4A-3FB31FCD6248}" destId="{7D12CF34-E3FE-4DAF-B59F-795734735EC7}" srcOrd="0" destOrd="0" presId="urn:microsoft.com/office/officeart/2005/8/layout/pyramid1"/>
    <dgm:cxn modelId="{F52EF79B-03E5-4265-98B1-AEE242E6D134}" type="presOf" srcId="{13760240-E041-417D-9365-BFB4CB775720}" destId="{089A4B90-3554-4F97-911C-2D3E87E4B19B}" srcOrd="0" destOrd="0" presId="urn:microsoft.com/office/officeart/2005/8/layout/pyramid1"/>
    <dgm:cxn modelId="{8EDDE289-A501-4AB2-A30E-05D21A83D6B6}" type="presOf" srcId="{DBB07EC5-F2B4-4502-9009-31FB586E3401}" destId="{664DA94A-A691-4C88-A8A6-74AB1657E9B3}" srcOrd="0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7E2C626B-5D1E-475D-8B07-C20FCCEE0462}" type="presParOf" srcId="{6F7E11C1-59E5-4B32-9437-1B27469B7E3C}" destId="{5DD745FD-0F0E-490E-960A-25F71CEA8CAB}" srcOrd="0" destOrd="0" presId="urn:microsoft.com/office/officeart/2005/8/layout/pyramid1"/>
    <dgm:cxn modelId="{36D7EEC2-68BA-4108-B608-84345B0FC585}" type="presParOf" srcId="{5DD745FD-0F0E-490E-960A-25F71CEA8CAB}" destId="{089A4B90-3554-4F97-911C-2D3E87E4B19B}" srcOrd="0" destOrd="0" presId="urn:microsoft.com/office/officeart/2005/8/layout/pyramid1"/>
    <dgm:cxn modelId="{DD6A323A-6350-4495-B4E4-FA13C031395D}" type="presParOf" srcId="{5DD745FD-0F0E-490E-960A-25F71CEA8CAB}" destId="{99AD75E4-4DAD-4719-A0CE-F07A189511A9}" srcOrd="1" destOrd="0" presId="urn:microsoft.com/office/officeart/2005/8/layout/pyramid1"/>
    <dgm:cxn modelId="{8B863481-97E7-4AB9-98A7-CE00CABE731A}" type="presParOf" srcId="{6F7E11C1-59E5-4B32-9437-1B27469B7E3C}" destId="{DB0E1910-0F87-4215-B19E-FDD145D245B2}" srcOrd="1" destOrd="0" presId="urn:microsoft.com/office/officeart/2005/8/layout/pyramid1"/>
    <dgm:cxn modelId="{40DC9CA5-449D-4CEA-832A-040D959DAF0A}" type="presParOf" srcId="{DB0E1910-0F87-4215-B19E-FDD145D245B2}" destId="{7D12CF34-E3FE-4DAF-B59F-795734735EC7}" srcOrd="0" destOrd="0" presId="urn:microsoft.com/office/officeart/2005/8/layout/pyramid1"/>
    <dgm:cxn modelId="{4608033B-65DD-455C-A9D0-BE807CFDBB4E}" type="presParOf" srcId="{DB0E1910-0F87-4215-B19E-FDD145D245B2}" destId="{EC3926F2-CAD9-4A62-ADB0-03F6EEC53E5C}" srcOrd="1" destOrd="0" presId="urn:microsoft.com/office/officeart/2005/8/layout/pyramid1"/>
    <dgm:cxn modelId="{F1B6FA30-BF84-4327-9E69-F5EA4DF8C291}" type="presParOf" srcId="{6F7E11C1-59E5-4B32-9437-1B27469B7E3C}" destId="{B76F4BE0-057D-4CDF-9967-4634D8410B3B}" srcOrd="2" destOrd="0" presId="urn:microsoft.com/office/officeart/2005/8/layout/pyramid1"/>
    <dgm:cxn modelId="{9E35F695-70A4-4C91-8966-84B1FF092ED0}" type="presParOf" srcId="{B76F4BE0-057D-4CDF-9967-4634D8410B3B}" destId="{E56084B7-8EDE-47CC-B4BF-2D4740F226D6}" srcOrd="0" destOrd="0" presId="urn:microsoft.com/office/officeart/2005/8/layout/pyramid1"/>
    <dgm:cxn modelId="{15568FB3-A9F5-4B38-AC54-45F09BABF747}" type="presParOf" srcId="{B76F4BE0-057D-4CDF-9967-4634D8410B3B}" destId="{659E4C5C-6144-4A26-9806-550638EFA96D}" srcOrd="1" destOrd="0" presId="urn:microsoft.com/office/officeart/2005/8/layout/pyramid1"/>
    <dgm:cxn modelId="{F35238A9-89AA-4B38-B0FB-0B101699D6A2}" type="presParOf" srcId="{6F7E11C1-59E5-4B32-9437-1B27469B7E3C}" destId="{CAB8A027-E063-439E-86AE-0D4F7F31EBE9}" srcOrd="3" destOrd="0" presId="urn:microsoft.com/office/officeart/2005/8/layout/pyramid1"/>
    <dgm:cxn modelId="{76227F41-F35F-4485-AC29-31AA6CECA443}" type="presParOf" srcId="{CAB8A027-E063-439E-86AE-0D4F7F31EBE9}" destId="{27CFF5F9-DE70-40B9-A771-F5F652E7CDD9}" srcOrd="0" destOrd="0" presId="urn:microsoft.com/office/officeart/2005/8/layout/pyramid1"/>
    <dgm:cxn modelId="{F9F1418E-74DB-4BAB-AC68-60E8C96A7A88}" type="presParOf" srcId="{CAB8A027-E063-439E-86AE-0D4F7F31EBE9}" destId="{70AAC452-7BC9-4B44-9364-5117C296E4C3}" srcOrd="1" destOrd="0" presId="urn:microsoft.com/office/officeart/2005/8/layout/pyramid1"/>
    <dgm:cxn modelId="{75E3DC13-D5B7-4FA9-B3CA-8DCD0C74CA1B}" type="presParOf" srcId="{6F7E11C1-59E5-4B32-9437-1B27469B7E3C}" destId="{6E32D728-B697-4AAA-9BE6-4CDFE2273C57}" srcOrd="4" destOrd="0" presId="urn:microsoft.com/office/officeart/2005/8/layout/pyramid1"/>
    <dgm:cxn modelId="{6E50DD4F-090C-4C92-BB53-105C2D1D26ED}" type="presParOf" srcId="{6E32D728-B697-4AAA-9BE6-4CDFE2273C57}" destId="{664DA94A-A691-4C88-A8A6-74AB1657E9B3}" srcOrd="0" destOrd="0" presId="urn:microsoft.com/office/officeart/2005/8/layout/pyramid1"/>
    <dgm:cxn modelId="{48700F14-3075-4F28-866D-E694C1C7F888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22221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22221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D4570F-4D73-485D-AB1E-24DDBBE8799E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22221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22221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B3A5AB5-71EA-4051-838A-B01B61D4C8CD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28865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BE0D79D-61A1-4E4A-93A4-032E64D6B30B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9BB03A7-DE91-45D2-92FA-1832E0C1A6DF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2215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The purpose of performing a Stakeholder analysis is to provide the project manager and project team an overview of the people who have interest in the project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eaLnBrk="1" hangingPunct="1"/>
            <a:endParaRPr lang="da-DK" dirty="0" smtClean="0"/>
          </a:p>
          <a:p>
            <a:pPr eaLnBrk="1" hangingPunct="1"/>
            <a:r>
              <a:rPr lang="da-DK" dirty="0" smtClean="0"/>
              <a:t>Interessentanalysens formål er at give projektlederen og projektgruppen et overblik over de personer, der har interesse i projektet, samt gøre det muligt at foretage en vurdering af interessenternes oplevelse af fordele og ulemper ved projektet.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4407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a-DK" dirty="0" smtClean="0"/>
              <a:t>Resource person</a:t>
            </a:r>
          </a:p>
          <a:p>
            <a:pPr eaLnBrk="1" hangingPunct="1"/>
            <a:r>
              <a:rPr lang="da-DK" dirty="0" smtClean="0"/>
              <a:t> ressourceperson. </a:t>
            </a:r>
          </a:p>
        </p:txBody>
      </p:sp>
    </p:spTree>
    <p:extLst>
      <p:ext uri="{BB962C8B-B14F-4D97-AF65-F5344CB8AC3E}">
        <p14:creationId xmlns:p14="http://schemas.microsoft.com/office/powerpoint/2010/main" val="3730151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boks 6"/>
          <p:cNvSpPr txBox="1"/>
          <p:nvPr userDrawn="1"/>
        </p:nvSpPr>
        <p:spPr>
          <a:xfrm>
            <a:off x="9378054" y="2236789"/>
            <a:ext cx="7326738" cy="700087"/>
          </a:xfrm>
          <a:prstGeom prst="rect">
            <a:avLst/>
          </a:prstGeom>
          <a:noFill/>
        </p:spPr>
        <p:txBody>
          <a:bodyPr lIns="122222" tIns="61110" rIns="122222" bIns="61110">
            <a:spAutoFit/>
          </a:bodyPr>
          <a:lstStyle/>
          <a:p>
            <a:pPr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3700" dirty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</a:p>
        </p:txBody>
      </p:sp>
      <p:pic>
        <p:nvPicPr>
          <p:cNvPr id="4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231475" y="6726239"/>
            <a:ext cx="2288415" cy="130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>
          <a:blip r:embed="rId3"/>
          <a:srcRect l="16289" t="323" r="4768" b="38837"/>
          <a:stretch>
            <a:fillRect/>
          </a:stretch>
        </p:blipFill>
        <p:spPr bwMode="auto">
          <a:xfrm>
            <a:off x="9519891" y="6726239"/>
            <a:ext cx="1797283" cy="130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>
          <a:blip r:embed="rId4"/>
          <a:srcRect l="16685" r="12405"/>
          <a:stretch>
            <a:fillRect/>
          </a:stretch>
        </p:blipFill>
        <p:spPr bwMode="auto">
          <a:xfrm>
            <a:off x="11317174" y="6726239"/>
            <a:ext cx="1937003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>
          <a:blip r:embed="rId5"/>
          <a:srcRect l="7964" r="11746"/>
          <a:stretch>
            <a:fillRect/>
          </a:stretch>
        </p:blipFill>
        <p:spPr bwMode="auto">
          <a:xfrm>
            <a:off x="13213954" y="6726239"/>
            <a:ext cx="1570771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http://www.metrolic.com/wp-content/uploads/2010/08/sex.jpg"/>
          <p:cNvPicPr>
            <a:picLocks noChangeAspect="1" noChangeArrowheads="1"/>
          </p:cNvPicPr>
          <p:nvPr userDrawn="1"/>
        </p:nvPicPr>
        <p:blipFill>
          <a:blip r:embed="rId6"/>
          <a:srcRect l="23898" t="7138" r="16331" b="46182"/>
          <a:stretch>
            <a:fillRect/>
          </a:stretch>
        </p:blipFill>
        <p:spPr bwMode="auto">
          <a:xfrm>
            <a:off x="14784725" y="6694489"/>
            <a:ext cx="1490327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Billede 18" descr="clipart.png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5567559" y="1000125"/>
            <a:ext cx="1663917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kstboks 19"/>
          <p:cNvSpPr txBox="1"/>
          <p:nvPr userDrawn="1"/>
        </p:nvSpPr>
        <p:spPr>
          <a:xfrm>
            <a:off x="9329366" y="1293813"/>
            <a:ext cx="5838527" cy="1111250"/>
          </a:xfrm>
          <a:prstGeom prst="rect">
            <a:avLst/>
          </a:prstGeom>
          <a:noFill/>
          <a:ln>
            <a:noFill/>
          </a:ln>
        </p:spPr>
        <p:txBody>
          <a:bodyPr lIns="122222" tIns="61110" rIns="122222" bIns="61110">
            <a:spAutoFit/>
          </a:bodyPr>
          <a:lstStyle/>
          <a:p>
            <a:pPr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64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>
              <a:latin typeface="+mn-lt"/>
            </a:endParaRPr>
          </a:p>
        </p:txBody>
      </p:sp>
      <p:graphicFrame>
        <p:nvGraphicFramePr>
          <p:cNvPr id="11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 rtlCol="0">
            <a:normAutofit/>
          </a:bodyPr>
          <a:lstStyle/>
          <a:p>
            <a:pPr lvl="0"/>
            <a:endParaRPr lang="da-DK" noProof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8E8D7-28FB-4279-92F4-80ED3E9D817C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ECDC6-83EB-4A82-8C9C-B14A910C00E9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1924B-E18E-4862-828C-0C0F751EA6F1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28C83-136E-4D6C-B763-96DFFBB4AE39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A7D7D-39A2-4F9C-8E57-8F8E9D6EC427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9F4F-3806-492F-B063-1A62451C76DD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06D78-6BD7-464B-B0A0-490FE49C5342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E14D7-F750-4C24-A3C3-09D5B856B915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E60FD-597D-4907-918C-EC6E501058C3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C345A-847F-4039-A89B-DAFD44189092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5419A-684E-4A08-8E3C-348E3047D8F7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A00A7-318C-455C-9ED3-F679D7F11ED6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A5664-AC11-4184-AB1C-D44AC34DB952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393CD-9D17-4108-BB18-915C0C7E0EFE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9F59D-D267-44CF-887A-5E52383DE56A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9D9DE-76AF-486E-B213-529346E8F837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7E070-6D2B-41D8-99AF-C8030919DE09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0D2A7-868A-4060-A1DA-E8480B103BF7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46250-CCAA-4E13-BBE7-7F985FA7A986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AE8F1-DF39-48B7-8EA5-8D5781EC6B4F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812907" y="366713"/>
            <a:ext cx="1463018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2222" tIns="61110" rIns="122222" bIns="611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812907" y="2133601"/>
            <a:ext cx="14630188" cy="603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2222" tIns="61110" rIns="122222" bIns="611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906" y="8477251"/>
            <a:ext cx="3793560" cy="485775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 defTabSz="1222217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0F3F4D-60DF-4B71-A494-29D0897A9FA3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857" y="8477251"/>
            <a:ext cx="5146287" cy="485775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 defTabSz="1222217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49534" y="8477251"/>
            <a:ext cx="3793560" cy="485775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 defTabSz="1222217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8877BB1-1DB0-4C84-84A6-83DC5771BDB7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61" r:id="rId7"/>
    <p:sldLayoutId id="2147483654" r:id="rId8"/>
    <p:sldLayoutId id="2147483653" r:id="rId9"/>
    <p:sldLayoutId id="2147483652" r:id="rId10"/>
    <p:sldLayoutId id="2147483651" r:id="rId11"/>
  </p:sldLayoutIdLst>
  <p:timing>
    <p:tnLst>
      <p:par>
        <p:cTn id="1" dur="indefinite" restart="never" nodeType="tmRoot"/>
      </p:par>
    </p:tnLst>
  </p:timing>
  <p:txStyles>
    <p:titleStyle>
      <a:lvl1pPr algn="ctr" defTabSz="1220788" rtl="0" eaLnBrk="0" fontAlgn="base" hangingPunct="0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20788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2pPr>
      <a:lvl3pPr algn="ctr" defTabSz="1220788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3pPr>
      <a:lvl4pPr algn="ctr" defTabSz="1220788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4pPr>
      <a:lvl5pPr algn="ctr" defTabSz="1220788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5pPr>
      <a:lvl6pPr marL="457200" algn="ctr" defTabSz="1220788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6pPr>
      <a:lvl7pPr marL="914400" algn="ctr" defTabSz="1220788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7pPr>
      <a:lvl8pPr marL="1371600" algn="ctr" defTabSz="1220788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8pPr>
      <a:lvl9pPr marL="1828800" algn="ctr" defTabSz="1220788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9pPr>
    </p:titleStyle>
    <p:bodyStyle>
      <a:lvl1pPr marL="457200" indent="-457200" algn="l" defTabSz="12207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188" indent="-381000" algn="l" defTabSz="12207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175" indent="-304800" algn="l" defTabSz="12207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63" indent="-304800" algn="l" defTabSz="12207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550" indent="-304800" algn="l" defTabSz="122078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boks 9"/>
          <p:cNvSpPr txBox="1"/>
          <p:nvPr/>
        </p:nvSpPr>
        <p:spPr>
          <a:xfrm>
            <a:off x="3197142" y="4006024"/>
            <a:ext cx="7353791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6000" b="1" dirty="0" smtClean="0">
                <a:solidFill>
                  <a:srgbClr val="9BBB59"/>
                </a:solidFill>
              </a:rPr>
              <a:t>Hvorfor?</a:t>
            </a:r>
            <a:endParaRPr lang="da-DK" sz="6000" b="1" dirty="0">
              <a:solidFill>
                <a:srgbClr val="9BBB59"/>
              </a:solidFill>
            </a:endParaRPr>
          </a:p>
        </p:txBody>
      </p:sp>
      <p:grpSp>
        <p:nvGrpSpPr>
          <p:cNvPr id="3" name="Gruppe 2"/>
          <p:cNvGrpSpPr/>
          <p:nvPr/>
        </p:nvGrpSpPr>
        <p:grpSpPr>
          <a:xfrm>
            <a:off x="2029223" y="6569815"/>
            <a:ext cx="12193985" cy="2708737"/>
            <a:chOff x="-4763" y="6569813"/>
            <a:chExt cx="16260763" cy="2708737"/>
          </a:xfrm>
        </p:grpSpPr>
        <p:sp>
          <p:nvSpPr>
            <p:cNvPr id="9" name="Rektangel 8"/>
            <p:cNvSpPr/>
            <p:nvPr/>
          </p:nvSpPr>
          <p:spPr>
            <a:xfrm>
              <a:off x="-4763" y="6569813"/>
              <a:ext cx="16260763" cy="2708737"/>
            </a:xfrm>
            <a:prstGeom prst="rect">
              <a:avLst/>
            </a:prstGeom>
          </p:spPr>
          <p:txBody>
            <a:bodyPr wrap="square" lIns="122222" tIns="61110" rIns="122222" bIns="61110">
              <a:spAutoFit/>
            </a:bodyPr>
            <a:lstStyle/>
            <a:p>
              <a:pPr algn="ctr" defTabSz="122221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4800" b="1" dirty="0">
                  <a:solidFill>
                    <a:srgbClr val="452103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da-DK" sz="72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endParaRPr>
            </a:p>
            <a:p>
              <a:pPr algn="ctr" defTabSz="1222217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endParaRPr>
            </a:p>
            <a:p>
              <a:pPr algn="ctr" defTabSz="1222217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endParaRPr>
            </a:p>
            <a:p>
              <a:pPr algn="ctr" defTabSz="122221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32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yriad Web Pro" pitchFamily="34" charset="0"/>
                  <a:cs typeface="Aharoni" pitchFamily="2" charset="-79"/>
                </a:rPr>
                <a:t>www.forklarmiglige.dk</a:t>
              </a:r>
              <a:endParaRPr lang="da-DK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  <p:pic>
          <p:nvPicPr>
            <p:cNvPr id="6" name="Billede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042"/>
            <a:stretch/>
          </p:blipFill>
          <p:spPr>
            <a:xfrm>
              <a:off x="4657128" y="6903944"/>
              <a:ext cx="6932217" cy="1806371"/>
            </a:xfrm>
            <a:prstGeom prst="rect">
              <a:avLst/>
            </a:prstGeom>
          </p:spPr>
        </p:pic>
      </p:grp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296024" y="2431539"/>
            <a:ext cx="9023770" cy="904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7598" tIns="28799" rIns="57598" bIns="28799">
            <a:spAutoFit/>
          </a:bodyPr>
          <a:lstStyle/>
          <a:p>
            <a:pPr defTabSz="575981">
              <a:spcBef>
                <a:spcPct val="50000"/>
              </a:spcBef>
            </a:pPr>
            <a:r>
              <a:rPr lang="da-DK" sz="5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Interessent analyse</a:t>
            </a:r>
            <a:endParaRPr lang="da-DK" sz="5500" b="1" dirty="0">
              <a:solidFill>
                <a:schemeClr val="tx1">
                  <a:lumMod val="85000"/>
                  <a:lumOff val="1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3" name="Tekstboks 9"/>
          <p:cNvSpPr txBox="1"/>
          <p:nvPr/>
        </p:nvSpPr>
        <p:spPr>
          <a:xfrm>
            <a:off x="3188351" y="5682423"/>
            <a:ext cx="7353791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6000" b="1" dirty="0" smtClean="0">
                <a:solidFill>
                  <a:srgbClr val="9BBB59"/>
                </a:solidFill>
              </a:rPr>
              <a:t>Hvad er det?</a:t>
            </a:r>
            <a:endParaRPr lang="da-DK" sz="6000" b="1" dirty="0">
              <a:solidFill>
                <a:srgbClr val="9BBB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28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/>
    </mc:Choice>
    <mc:Fallback xmlns="">
      <p:transition spd="med" advClick="0" advTm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24805"/>
              </p:ext>
            </p:extLst>
          </p:nvPr>
        </p:nvGraphicFramePr>
        <p:xfrm>
          <a:off x="1030651" y="2913666"/>
          <a:ext cx="6510428" cy="5181152"/>
        </p:xfrm>
        <a:graphic>
          <a:graphicData uri="http://schemas.openxmlformats.org/drawingml/2006/table">
            <a:tbl>
              <a:tblPr/>
              <a:tblGrid>
                <a:gridCol w="3255215"/>
                <a:gridCol w="3255213"/>
              </a:tblGrid>
              <a:tr h="24838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Gidsel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(Informeres)</a:t>
                      </a:r>
                      <a:endParaRPr lang="da-DK" sz="32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BD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Ressource </a:t>
                      </a:r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person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(Involveres)</a:t>
                      </a:r>
                      <a:endParaRPr lang="da-DK" sz="32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421"/>
                    </a:solidFill>
                  </a:tcPr>
                </a:tc>
              </a:tr>
              <a:tr h="2697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Ekstern Interessent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(Orienteres)</a:t>
                      </a:r>
                      <a:endParaRPr lang="da-DK" sz="32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E7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Grå eminence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(Høres)</a:t>
                      </a:r>
                      <a:endParaRPr lang="da-DK" sz="32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3627"/>
                    </a:solidFill>
                  </a:tcPr>
                </a:tc>
              </a:tr>
            </a:tbl>
          </a:graphicData>
        </a:graphic>
      </p:graphicFrame>
      <p:grpSp>
        <p:nvGrpSpPr>
          <p:cNvPr id="5" name="Gruppe 4"/>
          <p:cNvGrpSpPr/>
          <p:nvPr/>
        </p:nvGrpSpPr>
        <p:grpSpPr>
          <a:xfrm>
            <a:off x="1004458" y="567329"/>
            <a:ext cx="10186032" cy="8067181"/>
            <a:chOff x="1292929" y="946151"/>
            <a:chExt cx="10186032" cy="8067181"/>
          </a:xfrm>
        </p:grpSpPr>
        <p:sp>
          <p:nvSpPr>
            <p:cNvPr id="6" name="Line 7"/>
            <p:cNvSpPr>
              <a:spLocks noChangeShapeType="1"/>
            </p:cNvSpPr>
            <p:nvPr/>
          </p:nvSpPr>
          <p:spPr bwMode="auto">
            <a:xfrm flipH="1" flipV="1">
              <a:off x="1292929" y="946151"/>
              <a:ext cx="0" cy="7540475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7" name="Line 4"/>
            <p:cNvSpPr>
              <a:spLocks noChangeShapeType="1"/>
            </p:cNvSpPr>
            <p:nvPr/>
          </p:nvSpPr>
          <p:spPr bwMode="auto">
            <a:xfrm>
              <a:off x="1319121" y="8473640"/>
              <a:ext cx="9366295" cy="12986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" name="TextBox 1"/>
            <p:cNvSpPr txBox="1"/>
            <p:nvPr/>
          </p:nvSpPr>
          <p:spPr>
            <a:xfrm>
              <a:off x="1292929" y="1024529"/>
              <a:ext cx="35052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3200" b="1" dirty="0" smtClean="0">
                  <a:latin typeface="+mn-lt"/>
                </a:rPr>
                <a:t>Påvirket af projektet</a:t>
              </a:r>
              <a:endParaRPr lang="da-DK" sz="3200" b="1" dirty="0">
                <a:latin typeface="+mn-lt"/>
              </a:endParaRPr>
            </a:p>
          </p:txBody>
        </p:sp>
        <p:sp>
          <p:nvSpPr>
            <p:cNvPr id="9" name="TextBox 2"/>
            <p:cNvSpPr txBox="1"/>
            <p:nvPr/>
          </p:nvSpPr>
          <p:spPr>
            <a:xfrm>
              <a:off x="7594349" y="8551667"/>
              <a:ext cx="38846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b="1" dirty="0" smtClean="0"/>
                <a:t>Indflydelse på projektet</a:t>
              </a:r>
              <a:endParaRPr lang="da-DK" b="1" dirty="0"/>
            </a:p>
          </p:txBody>
        </p:sp>
      </p:grpSp>
    </p:spTree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Billed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28020" y="3417888"/>
            <a:ext cx="7542818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ktangel 5"/>
          <p:cNvSpPr/>
          <p:nvPr/>
        </p:nvSpPr>
        <p:spPr>
          <a:xfrm>
            <a:off x="2029222" y="2351088"/>
            <a:ext cx="12190414" cy="4001398"/>
          </a:xfrm>
          <a:prstGeom prst="rect">
            <a:avLst/>
          </a:prstGeom>
        </p:spPr>
        <p:txBody>
          <a:bodyPr lIns="122222" tIns="61110" rIns="122222" bIns="61110">
            <a:spAutoFit/>
          </a:bodyPr>
          <a:lstStyle/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emnet på: </a:t>
            </a:r>
            <a:endParaRPr lang="da-DK" sz="4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0831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270fb69cebc727d681c94915b9f915e8f5cc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9246</TotalTime>
  <Words>113</Words>
  <Application>Microsoft Office PowerPoint</Application>
  <PresentationFormat>Brugerdefineret</PresentationFormat>
  <Paragraphs>29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Aharoni</vt:lpstr>
      <vt:lpstr>Arial</vt:lpstr>
      <vt:lpstr>Arial Black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270</cp:revision>
  <dcterms:created xsi:type="dcterms:W3CDTF">2012-01-17T11:58:12Z</dcterms:created>
  <dcterms:modified xsi:type="dcterms:W3CDTF">2016-10-19T08:58:01Z</dcterms:modified>
</cp:coreProperties>
</file>